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79" r:id="rId4"/>
    <p:sldId id="280" r:id="rId5"/>
    <p:sldId id="282" r:id="rId6"/>
    <p:sldId id="283" r:id="rId7"/>
    <p:sldId id="281" r:id="rId8"/>
    <p:sldId id="284" r:id="rId9"/>
    <p:sldId id="285" r:id="rId10"/>
    <p:sldId id="286" r:id="rId11"/>
    <p:sldId id="287" r:id="rId12"/>
    <p:sldId id="289" r:id="rId13"/>
    <p:sldId id="292" r:id="rId14"/>
    <p:sldId id="290" r:id="rId15"/>
    <p:sldId id="29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6BCB6-07E6-4B6A-B649-5E7C5D0E01E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911DE8-724D-4D77-A754-38CD0B80ABE1}">
      <dgm:prSet phldrT="[Текст]"/>
      <dgm:spPr/>
      <dgm:t>
        <a:bodyPr/>
        <a:lstStyle/>
        <a:p>
          <a:r>
            <a:rPr lang="ru-RU" dirty="0"/>
            <a:t>Бизнес </a:t>
          </a:r>
        </a:p>
      </dgm:t>
    </dgm:pt>
    <dgm:pt modelId="{6FA8752C-C7C3-44B2-9728-3FD60772F8D4}" type="parTrans" cxnId="{38C945F7-0E88-40DE-859E-F72F28D2BC7C}">
      <dgm:prSet/>
      <dgm:spPr/>
      <dgm:t>
        <a:bodyPr/>
        <a:lstStyle/>
        <a:p>
          <a:endParaRPr lang="ru-RU"/>
        </a:p>
      </dgm:t>
    </dgm:pt>
    <dgm:pt modelId="{73516405-8EA4-4270-BCD9-1E2DD4A969A9}" type="sibTrans" cxnId="{38C945F7-0E88-40DE-859E-F72F28D2BC7C}">
      <dgm:prSet/>
      <dgm:spPr/>
      <dgm:t>
        <a:bodyPr/>
        <a:lstStyle/>
        <a:p>
          <a:endParaRPr lang="ru-RU"/>
        </a:p>
      </dgm:t>
    </dgm:pt>
    <dgm:pt modelId="{21FCCCBC-AA2E-425F-9AE9-1CA42ECC9FAA}">
      <dgm:prSet phldrT="[Текст]"/>
      <dgm:spPr/>
      <dgm:t>
        <a:bodyPr/>
        <a:lstStyle/>
        <a:p>
          <a:r>
            <a:rPr lang="ru-RU" dirty="0"/>
            <a:t>НКО</a:t>
          </a:r>
        </a:p>
      </dgm:t>
    </dgm:pt>
    <dgm:pt modelId="{8C111130-87A0-4C2B-B8D2-B40FFAF8466B}" type="parTrans" cxnId="{82BDC69D-9085-48AB-8F1D-C853904A1F1C}">
      <dgm:prSet/>
      <dgm:spPr/>
      <dgm:t>
        <a:bodyPr/>
        <a:lstStyle/>
        <a:p>
          <a:endParaRPr lang="ru-RU"/>
        </a:p>
      </dgm:t>
    </dgm:pt>
    <dgm:pt modelId="{DB73C01E-7F78-43EA-80F4-10C777F831DE}" type="sibTrans" cxnId="{82BDC69D-9085-48AB-8F1D-C853904A1F1C}">
      <dgm:prSet/>
      <dgm:spPr/>
      <dgm:t>
        <a:bodyPr/>
        <a:lstStyle/>
        <a:p>
          <a:endParaRPr lang="ru-RU"/>
        </a:p>
      </dgm:t>
    </dgm:pt>
    <dgm:pt modelId="{123FA17B-9713-4F11-B49C-86362C4914EB}">
      <dgm:prSet phldrT="[Текст]"/>
      <dgm:spPr/>
      <dgm:t>
        <a:bodyPr/>
        <a:lstStyle/>
        <a:p>
          <a:r>
            <a:rPr lang="ru-RU" dirty="0"/>
            <a:t>Власть </a:t>
          </a:r>
        </a:p>
      </dgm:t>
    </dgm:pt>
    <dgm:pt modelId="{F21F4339-444B-4467-AEED-2F34DCD12E42}" type="parTrans" cxnId="{67B2500B-9466-485E-8AFD-D346D26A243C}">
      <dgm:prSet/>
      <dgm:spPr/>
      <dgm:t>
        <a:bodyPr/>
        <a:lstStyle/>
        <a:p>
          <a:endParaRPr lang="ru-RU"/>
        </a:p>
      </dgm:t>
    </dgm:pt>
    <dgm:pt modelId="{4D6B11F2-E1FA-417D-A2C6-71ECFED927A2}" type="sibTrans" cxnId="{67B2500B-9466-485E-8AFD-D346D26A243C}">
      <dgm:prSet/>
      <dgm:spPr/>
      <dgm:t>
        <a:bodyPr/>
        <a:lstStyle/>
        <a:p>
          <a:endParaRPr lang="ru-RU"/>
        </a:p>
      </dgm:t>
    </dgm:pt>
    <dgm:pt modelId="{D6CED2FC-86D2-4F78-B3A4-97DAE67BA1C7}" type="pres">
      <dgm:prSet presAssocID="{C4A6BCB6-07E6-4B6A-B649-5E7C5D0E01E7}" presName="Name0" presStyleCnt="0">
        <dgm:presLayoutVars>
          <dgm:dir/>
          <dgm:resizeHandles val="exact"/>
        </dgm:presLayoutVars>
      </dgm:prSet>
      <dgm:spPr/>
    </dgm:pt>
    <dgm:pt modelId="{6D4F0D65-4AE3-4F89-A84B-3C55C4A597F7}" type="pres">
      <dgm:prSet presAssocID="{2B911DE8-724D-4D77-A754-38CD0B80ABE1}" presName="node" presStyleLbl="node1" presStyleIdx="0" presStyleCnt="3">
        <dgm:presLayoutVars>
          <dgm:bulletEnabled val="1"/>
        </dgm:presLayoutVars>
      </dgm:prSet>
      <dgm:spPr/>
    </dgm:pt>
    <dgm:pt modelId="{D4BA122A-2F2D-430F-8762-F54E710B4AAE}" type="pres">
      <dgm:prSet presAssocID="{73516405-8EA4-4270-BCD9-1E2DD4A969A9}" presName="sibTrans" presStyleLbl="sibTrans2D1" presStyleIdx="0" presStyleCnt="3"/>
      <dgm:spPr/>
    </dgm:pt>
    <dgm:pt modelId="{5CC47EB5-143D-4C3D-8F3B-6AF23ED43C00}" type="pres">
      <dgm:prSet presAssocID="{73516405-8EA4-4270-BCD9-1E2DD4A969A9}" presName="connectorText" presStyleLbl="sibTrans2D1" presStyleIdx="0" presStyleCnt="3"/>
      <dgm:spPr/>
    </dgm:pt>
    <dgm:pt modelId="{A10DD715-CADF-42B2-89FE-BCED4FEBB747}" type="pres">
      <dgm:prSet presAssocID="{21FCCCBC-AA2E-425F-9AE9-1CA42ECC9FAA}" presName="node" presStyleLbl="node1" presStyleIdx="1" presStyleCnt="3">
        <dgm:presLayoutVars>
          <dgm:bulletEnabled val="1"/>
        </dgm:presLayoutVars>
      </dgm:prSet>
      <dgm:spPr/>
    </dgm:pt>
    <dgm:pt modelId="{7B93498E-F759-47D3-BE36-D284FB8D56BC}" type="pres">
      <dgm:prSet presAssocID="{DB73C01E-7F78-43EA-80F4-10C777F831DE}" presName="sibTrans" presStyleLbl="sibTrans2D1" presStyleIdx="1" presStyleCnt="3"/>
      <dgm:spPr/>
    </dgm:pt>
    <dgm:pt modelId="{64C81408-D6ED-4216-9A8D-9A59538A5098}" type="pres">
      <dgm:prSet presAssocID="{DB73C01E-7F78-43EA-80F4-10C777F831DE}" presName="connectorText" presStyleLbl="sibTrans2D1" presStyleIdx="1" presStyleCnt="3"/>
      <dgm:spPr/>
    </dgm:pt>
    <dgm:pt modelId="{028F23B7-4F4C-4F23-8DB2-6BBED51692FB}" type="pres">
      <dgm:prSet presAssocID="{123FA17B-9713-4F11-B49C-86362C4914EB}" presName="node" presStyleLbl="node1" presStyleIdx="2" presStyleCnt="3">
        <dgm:presLayoutVars>
          <dgm:bulletEnabled val="1"/>
        </dgm:presLayoutVars>
      </dgm:prSet>
      <dgm:spPr/>
    </dgm:pt>
    <dgm:pt modelId="{66AFE404-5565-428E-8715-35D49E1020CA}" type="pres">
      <dgm:prSet presAssocID="{4D6B11F2-E1FA-417D-A2C6-71ECFED927A2}" presName="sibTrans" presStyleLbl="sibTrans2D1" presStyleIdx="2" presStyleCnt="3"/>
      <dgm:spPr/>
    </dgm:pt>
    <dgm:pt modelId="{AAA7CD7A-7A29-4E76-AB36-BE12AA01F15F}" type="pres">
      <dgm:prSet presAssocID="{4D6B11F2-E1FA-417D-A2C6-71ECFED927A2}" presName="connectorText" presStyleLbl="sibTrans2D1" presStyleIdx="2" presStyleCnt="3"/>
      <dgm:spPr/>
    </dgm:pt>
  </dgm:ptLst>
  <dgm:cxnLst>
    <dgm:cxn modelId="{67B2500B-9466-485E-8AFD-D346D26A243C}" srcId="{C4A6BCB6-07E6-4B6A-B649-5E7C5D0E01E7}" destId="{123FA17B-9713-4F11-B49C-86362C4914EB}" srcOrd="2" destOrd="0" parTransId="{F21F4339-444B-4467-AEED-2F34DCD12E42}" sibTransId="{4D6B11F2-E1FA-417D-A2C6-71ECFED927A2}"/>
    <dgm:cxn modelId="{BD6DFA0F-4A08-475A-AB66-5DA32FBAFF93}" type="presOf" srcId="{73516405-8EA4-4270-BCD9-1E2DD4A969A9}" destId="{5CC47EB5-143D-4C3D-8F3B-6AF23ED43C00}" srcOrd="1" destOrd="0" presId="urn:microsoft.com/office/officeart/2005/8/layout/cycle7"/>
    <dgm:cxn modelId="{881D3E3C-E0E0-4ED2-B105-F6C8E6BC009C}" type="presOf" srcId="{21FCCCBC-AA2E-425F-9AE9-1CA42ECC9FAA}" destId="{A10DD715-CADF-42B2-89FE-BCED4FEBB747}" srcOrd="0" destOrd="0" presId="urn:microsoft.com/office/officeart/2005/8/layout/cycle7"/>
    <dgm:cxn modelId="{0E96BC66-82C0-4874-BD3B-927325191E7D}" type="presOf" srcId="{2B911DE8-724D-4D77-A754-38CD0B80ABE1}" destId="{6D4F0D65-4AE3-4F89-A84B-3C55C4A597F7}" srcOrd="0" destOrd="0" presId="urn:microsoft.com/office/officeart/2005/8/layout/cycle7"/>
    <dgm:cxn modelId="{4A72B670-B607-46C1-83A0-0116636E6C46}" type="presOf" srcId="{DB73C01E-7F78-43EA-80F4-10C777F831DE}" destId="{64C81408-D6ED-4216-9A8D-9A59538A5098}" srcOrd="1" destOrd="0" presId="urn:microsoft.com/office/officeart/2005/8/layout/cycle7"/>
    <dgm:cxn modelId="{B6FDD699-724B-475F-A21A-23FB813D10B4}" type="presOf" srcId="{4D6B11F2-E1FA-417D-A2C6-71ECFED927A2}" destId="{AAA7CD7A-7A29-4E76-AB36-BE12AA01F15F}" srcOrd="1" destOrd="0" presId="urn:microsoft.com/office/officeart/2005/8/layout/cycle7"/>
    <dgm:cxn modelId="{82BDC69D-9085-48AB-8F1D-C853904A1F1C}" srcId="{C4A6BCB6-07E6-4B6A-B649-5E7C5D0E01E7}" destId="{21FCCCBC-AA2E-425F-9AE9-1CA42ECC9FAA}" srcOrd="1" destOrd="0" parTransId="{8C111130-87A0-4C2B-B8D2-B40FFAF8466B}" sibTransId="{DB73C01E-7F78-43EA-80F4-10C777F831DE}"/>
    <dgm:cxn modelId="{63D8CDAE-C9D2-4C95-A772-16053EAB2C8C}" type="presOf" srcId="{123FA17B-9713-4F11-B49C-86362C4914EB}" destId="{028F23B7-4F4C-4F23-8DB2-6BBED51692FB}" srcOrd="0" destOrd="0" presId="urn:microsoft.com/office/officeart/2005/8/layout/cycle7"/>
    <dgm:cxn modelId="{F66AB8D6-34A4-41DE-81F2-BE4DF65876C5}" type="presOf" srcId="{4D6B11F2-E1FA-417D-A2C6-71ECFED927A2}" destId="{66AFE404-5565-428E-8715-35D49E1020CA}" srcOrd="0" destOrd="0" presId="urn:microsoft.com/office/officeart/2005/8/layout/cycle7"/>
    <dgm:cxn modelId="{90B7B7F1-0C2A-45A2-BBFD-D7403E103416}" type="presOf" srcId="{C4A6BCB6-07E6-4B6A-B649-5E7C5D0E01E7}" destId="{D6CED2FC-86D2-4F78-B3A4-97DAE67BA1C7}" srcOrd="0" destOrd="0" presId="urn:microsoft.com/office/officeart/2005/8/layout/cycle7"/>
    <dgm:cxn modelId="{76B3F1F3-C841-47F0-91E2-432BFFDCCF35}" type="presOf" srcId="{73516405-8EA4-4270-BCD9-1E2DD4A969A9}" destId="{D4BA122A-2F2D-430F-8762-F54E710B4AAE}" srcOrd="0" destOrd="0" presId="urn:microsoft.com/office/officeart/2005/8/layout/cycle7"/>
    <dgm:cxn modelId="{7D8812F5-7101-467A-8F74-075910E58759}" type="presOf" srcId="{DB73C01E-7F78-43EA-80F4-10C777F831DE}" destId="{7B93498E-F759-47D3-BE36-D284FB8D56BC}" srcOrd="0" destOrd="0" presId="urn:microsoft.com/office/officeart/2005/8/layout/cycle7"/>
    <dgm:cxn modelId="{38C945F7-0E88-40DE-859E-F72F28D2BC7C}" srcId="{C4A6BCB6-07E6-4B6A-B649-5E7C5D0E01E7}" destId="{2B911DE8-724D-4D77-A754-38CD0B80ABE1}" srcOrd="0" destOrd="0" parTransId="{6FA8752C-C7C3-44B2-9728-3FD60772F8D4}" sibTransId="{73516405-8EA4-4270-BCD9-1E2DD4A969A9}"/>
    <dgm:cxn modelId="{FFFA49D4-FCA4-4BAA-8B9D-9128B4D3E4F1}" type="presParOf" srcId="{D6CED2FC-86D2-4F78-B3A4-97DAE67BA1C7}" destId="{6D4F0D65-4AE3-4F89-A84B-3C55C4A597F7}" srcOrd="0" destOrd="0" presId="urn:microsoft.com/office/officeart/2005/8/layout/cycle7"/>
    <dgm:cxn modelId="{7A07CD3F-A8AA-4D34-9521-263C7566E9F1}" type="presParOf" srcId="{D6CED2FC-86D2-4F78-B3A4-97DAE67BA1C7}" destId="{D4BA122A-2F2D-430F-8762-F54E710B4AAE}" srcOrd="1" destOrd="0" presId="urn:microsoft.com/office/officeart/2005/8/layout/cycle7"/>
    <dgm:cxn modelId="{142DB1F7-10B2-496F-9319-2E463E275008}" type="presParOf" srcId="{D4BA122A-2F2D-430F-8762-F54E710B4AAE}" destId="{5CC47EB5-143D-4C3D-8F3B-6AF23ED43C00}" srcOrd="0" destOrd="0" presId="urn:microsoft.com/office/officeart/2005/8/layout/cycle7"/>
    <dgm:cxn modelId="{3B69C1D6-F671-4166-AE07-8A44947B1186}" type="presParOf" srcId="{D6CED2FC-86D2-4F78-B3A4-97DAE67BA1C7}" destId="{A10DD715-CADF-42B2-89FE-BCED4FEBB747}" srcOrd="2" destOrd="0" presId="urn:microsoft.com/office/officeart/2005/8/layout/cycle7"/>
    <dgm:cxn modelId="{275850A6-CA0F-4808-9879-296D677B5024}" type="presParOf" srcId="{D6CED2FC-86D2-4F78-B3A4-97DAE67BA1C7}" destId="{7B93498E-F759-47D3-BE36-D284FB8D56BC}" srcOrd="3" destOrd="0" presId="urn:microsoft.com/office/officeart/2005/8/layout/cycle7"/>
    <dgm:cxn modelId="{20F51398-BE14-4113-9597-9F3D6477AF57}" type="presParOf" srcId="{7B93498E-F759-47D3-BE36-D284FB8D56BC}" destId="{64C81408-D6ED-4216-9A8D-9A59538A5098}" srcOrd="0" destOrd="0" presId="urn:microsoft.com/office/officeart/2005/8/layout/cycle7"/>
    <dgm:cxn modelId="{6B040461-B25B-4716-964D-15B603C5E2AE}" type="presParOf" srcId="{D6CED2FC-86D2-4F78-B3A4-97DAE67BA1C7}" destId="{028F23B7-4F4C-4F23-8DB2-6BBED51692FB}" srcOrd="4" destOrd="0" presId="urn:microsoft.com/office/officeart/2005/8/layout/cycle7"/>
    <dgm:cxn modelId="{7A1AC44F-6A66-4B3D-B9C5-1AC17408A9FD}" type="presParOf" srcId="{D6CED2FC-86D2-4F78-B3A4-97DAE67BA1C7}" destId="{66AFE404-5565-428E-8715-35D49E1020CA}" srcOrd="5" destOrd="0" presId="urn:microsoft.com/office/officeart/2005/8/layout/cycle7"/>
    <dgm:cxn modelId="{5DD4B890-573D-4E4E-9C1E-95F1122ED1AC}" type="presParOf" srcId="{66AFE404-5565-428E-8715-35D49E1020CA}" destId="{AAA7CD7A-7A29-4E76-AB36-BE12AA01F15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F0D65-4AE3-4F89-A84B-3C55C4A597F7}">
      <dsp:nvSpPr>
        <dsp:cNvPr id="0" name=""/>
        <dsp:cNvSpPr/>
      </dsp:nvSpPr>
      <dsp:spPr>
        <a:xfrm>
          <a:off x="1487586" y="663186"/>
          <a:ext cx="1800026" cy="90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Бизнес </a:t>
          </a:r>
        </a:p>
      </dsp:txBody>
      <dsp:txXfrm>
        <a:off x="1513946" y="689546"/>
        <a:ext cx="1747306" cy="847293"/>
      </dsp:txXfrm>
    </dsp:sp>
    <dsp:sp modelId="{D4BA122A-2F2D-430F-8762-F54E710B4AAE}">
      <dsp:nvSpPr>
        <dsp:cNvPr id="0" name=""/>
        <dsp:cNvSpPr/>
      </dsp:nvSpPr>
      <dsp:spPr>
        <a:xfrm rot="3600000">
          <a:off x="2661743" y="2242797"/>
          <a:ext cx="937936" cy="3150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2756244" y="2305798"/>
        <a:ext cx="748934" cy="189002"/>
      </dsp:txXfrm>
    </dsp:sp>
    <dsp:sp modelId="{A10DD715-CADF-42B2-89FE-BCED4FEBB747}">
      <dsp:nvSpPr>
        <dsp:cNvPr id="0" name=""/>
        <dsp:cNvSpPr/>
      </dsp:nvSpPr>
      <dsp:spPr>
        <a:xfrm>
          <a:off x="2973810" y="3237400"/>
          <a:ext cx="1800026" cy="90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НКО</a:t>
          </a:r>
        </a:p>
      </dsp:txBody>
      <dsp:txXfrm>
        <a:off x="3000170" y="3263760"/>
        <a:ext cx="1747306" cy="847293"/>
      </dsp:txXfrm>
    </dsp:sp>
    <dsp:sp modelId="{7B93498E-F759-47D3-BE36-D284FB8D56BC}">
      <dsp:nvSpPr>
        <dsp:cNvPr id="0" name=""/>
        <dsp:cNvSpPr/>
      </dsp:nvSpPr>
      <dsp:spPr>
        <a:xfrm rot="10800000">
          <a:off x="1918631" y="3529904"/>
          <a:ext cx="937936" cy="3150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 rot="10800000">
        <a:off x="2013132" y="3592905"/>
        <a:ext cx="748934" cy="189002"/>
      </dsp:txXfrm>
    </dsp:sp>
    <dsp:sp modelId="{028F23B7-4F4C-4F23-8DB2-6BBED51692FB}">
      <dsp:nvSpPr>
        <dsp:cNvPr id="0" name=""/>
        <dsp:cNvSpPr/>
      </dsp:nvSpPr>
      <dsp:spPr>
        <a:xfrm>
          <a:off x="1363" y="3237400"/>
          <a:ext cx="1800026" cy="900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/>
            <a:t>Власть </a:t>
          </a:r>
        </a:p>
      </dsp:txBody>
      <dsp:txXfrm>
        <a:off x="27723" y="3263760"/>
        <a:ext cx="1747306" cy="847293"/>
      </dsp:txXfrm>
    </dsp:sp>
    <dsp:sp modelId="{66AFE404-5565-428E-8715-35D49E1020CA}">
      <dsp:nvSpPr>
        <dsp:cNvPr id="0" name=""/>
        <dsp:cNvSpPr/>
      </dsp:nvSpPr>
      <dsp:spPr>
        <a:xfrm rot="18000000">
          <a:off x="1175520" y="2242797"/>
          <a:ext cx="937936" cy="3150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270021" y="2305798"/>
        <a:ext cx="748934" cy="189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32EC1-7D97-40AB-BAA1-4920FD2778DD}" type="datetimeFigureOut">
              <a:rPr lang="ru-RU" smtClean="0"/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7A70-BBAB-4D97-8179-36D4E0235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5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2BC595-D900-056E-D871-7CB685529D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E00C9F-2CFC-4222-A593-242E618281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48470118-FAD5-5125-BD59-C16D3D45C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4C6C07DE-BF74-78D8-0968-0A376B78E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E51F336-DF37-DC46-8ECE-19BE7C7C3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B8F83-D9DE-43CC-A181-43EF48C44F1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86DC3329-C2D9-934A-4703-0B2231382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58FBB67-249A-496B-B841-ADC6720DF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429F47-9A1D-1FC7-6DEA-6ACE1206C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8479D-0C6C-433B-B6C3-F972A2E12C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94F37D0-EDBE-E819-6A31-E3445957B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09B579D-5E41-1DA5-59CC-9AE4E84F3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3429F47-9A1D-1FC7-6DEA-6ACE1206C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8479D-0C6C-433B-B6C3-F972A2E12C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E94F37D0-EDBE-E819-6A31-E3445957B1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09B579D-5E41-1DA5-59CC-9AE4E84F3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411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097DAC4-0F67-82E1-9372-148853B8A6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1336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0964B3-5B57-0E82-8C14-81BCC8200C4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2819400"/>
            <a:ext cx="1036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62596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985C5-F264-5373-4F82-BDD727F3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99D35-D852-68C0-0E4F-C673CDF4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85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B99EF-1022-8350-988B-B91903316A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525000" y="381000"/>
            <a:ext cx="24638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C2314D-8C42-BD8D-C3F1-9F6E6478F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33600" y="381000"/>
            <a:ext cx="71882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86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145F-875C-1E0F-5E3B-428E3EA20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27677-448C-0D00-FFF8-4588CAC84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4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5336-4206-CA86-3D6C-0664C188C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CBE53-3127-B913-6B85-001D9923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642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7DA8E-9C82-72FF-F1E7-6C171A7B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D505-4614-98BC-D72F-3966EBE1E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1295400"/>
            <a:ext cx="4775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ECCD2D-6AB0-457B-CE09-199C002F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2000" y="1295400"/>
            <a:ext cx="47752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85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7132-1B9A-66D8-7501-A585CFE8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16AA4-503E-96C1-F8A2-FD09399AC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EDF5E-4900-D7CC-7684-3776B78EE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AA54A-244C-8BB9-8EB0-B4553343F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D680B-0D36-1822-1FEC-7214AE510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17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EA46-243A-DC95-5F0A-48511B96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08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8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B26C1-37C7-CDCA-2DEE-320D153E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C2E0-89F6-6F61-17BB-A07E72519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E2028-4652-B2FD-54A3-9E6BA62A8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84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9676-DE66-1C78-49C1-77FCAE64E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1111F8-067C-53EA-336F-7A2109B23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00DC2-A2E8-D7A9-012E-FB0BBE679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EDD5D-FD0B-F517-CC17-78B9E59D0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35200" y="381001"/>
            <a:ext cx="9753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E5B1808-0EAA-E31D-DE2C-56B709679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95400"/>
            <a:ext cx="9753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256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FDB436CD-1BA9-A6F8-3026-C6BFA0EA47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1576552"/>
            <a:ext cx="10363200" cy="1928648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02B9F13E-37E9-82D5-3F1A-740B524796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en-US" dirty="0"/>
              <a:t>Культурный код «русского мира» как основа патриотического воспитания молодёжи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7ADE1-5234-FB3B-22D4-430D6F9B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"/>
            <a:ext cx="9753600" cy="1295400"/>
          </a:xfrm>
        </p:spPr>
        <p:txBody>
          <a:bodyPr/>
          <a:lstStyle/>
          <a:p>
            <a:pPr algn="ctr"/>
            <a:r>
              <a:rPr lang="ru-RU" dirty="0"/>
              <a:t>Восточное наследие (ясы Чингисхана)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5B8989-B817-02FA-5789-7276BD543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457" y="1295400"/>
            <a:ext cx="10330543" cy="5562600"/>
          </a:xfrm>
        </p:spPr>
        <p:txBody>
          <a:bodyPr/>
          <a:lstStyle/>
          <a:p>
            <a:r>
              <a:rPr lang="ru-RU" dirty="0"/>
              <a:t>Духовное выше материального</a:t>
            </a:r>
          </a:p>
          <a:p>
            <a:endParaRPr lang="ru-RU" dirty="0"/>
          </a:p>
          <a:p>
            <a:r>
              <a:rPr lang="ru-RU" dirty="0"/>
              <a:t>Справедливость выше закона</a:t>
            </a:r>
          </a:p>
          <a:p>
            <a:endParaRPr lang="ru-RU" dirty="0"/>
          </a:p>
          <a:p>
            <a:r>
              <a:rPr lang="ru-RU" dirty="0"/>
              <a:t>Общее выше частного</a:t>
            </a:r>
          </a:p>
          <a:p>
            <a:endParaRPr lang="ru-RU" dirty="0"/>
          </a:p>
          <a:p>
            <a:r>
              <a:rPr lang="ru-RU" dirty="0"/>
              <a:t>Служение выше владения</a:t>
            </a:r>
          </a:p>
          <a:p>
            <a:endParaRPr lang="ru-RU" dirty="0"/>
          </a:p>
          <a:p>
            <a:r>
              <a:rPr lang="ru-RU" dirty="0"/>
              <a:t>Власть выше собственности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45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1B96A-1A59-F532-3B4E-D63D8F09F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114301"/>
            <a:ext cx="9753600" cy="1295400"/>
          </a:xfrm>
        </p:spPr>
        <p:txBody>
          <a:bodyPr/>
          <a:lstStyle/>
          <a:p>
            <a:pPr algn="ctr"/>
            <a:r>
              <a:rPr lang="ru-RU" dirty="0"/>
              <a:t>Новые формы управления государством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86AAE-98C6-F07F-3945-72E2C42B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073728"/>
            <a:ext cx="9753600" cy="4022271"/>
          </a:xfrm>
        </p:spPr>
        <p:txBody>
          <a:bodyPr/>
          <a:lstStyle/>
          <a:p>
            <a:r>
              <a:rPr lang="ru-RU" sz="2800" dirty="0"/>
              <a:t>Самодержавие (За веру! Царя! Отечество!)</a:t>
            </a:r>
          </a:p>
          <a:p>
            <a:pPr marL="0" indent="0">
              <a:buNone/>
            </a:pPr>
            <a:r>
              <a:rPr lang="ru-RU" sz="2800" dirty="0"/>
              <a:t>-  Служение государству</a:t>
            </a:r>
          </a:p>
          <a:p>
            <a:pPr>
              <a:buFontTx/>
              <a:buChar char="-"/>
            </a:pPr>
            <a:r>
              <a:rPr lang="ru-RU" sz="2800" dirty="0"/>
              <a:t>Почитание верховной власти</a:t>
            </a:r>
          </a:p>
          <a:p>
            <a:pPr>
              <a:buFontTx/>
              <a:buChar char="-"/>
            </a:pPr>
            <a:r>
              <a:rPr lang="ru-RU" sz="2800"/>
              <a:t>Православие </a:t>
            </a:r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Социализм (социальные гарантии)</a:t>
            </a:r>
          </a:p>
          <a:p>
            <a:pPr marL="0" indent="0">
              <a:buNone/>
            </a:pPr>
            <a:r>
              <a:rPr lang="ru-RU" sz="2800" dirty="0"/>
              <a:t>- Семья народов (братья и сёстры)</a:t>
            </a:r>
          </a:p>
          <a:p>
            <a:pPr marL="0" indent="0">
              <a:buNone/>
            </a:pPr>
            <a:r>
              <a:rPr lang="ru-RU" sz="2800" dirty="0"/>
              <a:t>- </a:t>
            </a:r>
            <a:r>
              <a:rPr lang="ru-RU" sz="2800" dirty="0" err="1"/>
              <a:t>Всемирность</a:t>
            </a:r>
            <a:r>
              <a:rPr lang="ru-RU" sz="2800" dirty="0"/>
              <a:t> (Пролетарии всех стран, объединяйтесь!)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07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4F2BB-B7D9-2A2C-DA96-672C8254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сдержек и противовесов в европейской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96688-D7A9-C0C3-B691-642067B7F1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Разделение властей, экономических секторов и т.д.</a:t>
            </a:r>
          </a:p>
          <a:p>
            <a:pPr marL="0" indent="0">
              <a:buNone/>
            </a:pPr>
            <a:r>
              <a:rPr lang="ru-RU" dirty="0"/>
              <a:t>   (Джеймс Мэдисон)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1D3675-8E55-8B24-C17A-C8FEA57FF77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267383"/>
              </p:ext>
            </p:extLst>
          </p:nvPr>
        </p:nvGraphicFramePr>
        <p:xfrm>
          <a:off x="7112000" y="1295400"/>
          <a:ext cx="477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95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D0911-611C-9175-1FA4-FE4ADC1E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Противоречия «русского мира»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B56B8-A87F-EBB7-67AB-0DFCD6CB3A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Единобожие </a:t>
            </a:r>
          </a:p>
          <a:p>
            <a:endParaRPr lang="ru-RU" dirty="0"/>
          </a:p>
          <a:p>
            <a:r>
              <a:rPr lang="ru-RU" dirty="0"/>
              <a:t>Православие (новый обряд)</a:t>
            </a:r>
          </a:p>
          <a:p>
            <a:r>
              <a:rPr lang="ru-RU" dirty="0"/>
              <a:t>Либерализм </a:t>
            </a:r>
          </a:p>
          <a:p>
            <a:r>
              <a:rPr lang="ru-RU" dirty="0"/>
              <a:t>Европейская культура</a:t>
            </a:r>
          </a:p>
          <a:p>
            <a:r>
              <a:rPr lang="ru-RU" dirty="0"/>
              <a:t>Индивидуализм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E72B7-3F61-54EC-B310-536CA81366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Многобожие (старая вера)</a:t>
            </a:r>
          </a:p>
          <a:p>
            <a:r>
              <a:rPr lang="ru-RU" dirty="0"/>
              <a:t>Православие (старый обряд)</a:t>
            </a:r>
          </a:p>
          <a:p>
            <a:r>
              <a:rPr lang="ru-RU" dirty="0"/>
              <a:t>Социализм </a:t>
            </a:r>
          </a:p>
          <a:p>
            <a:r>
              <a:rPr lang="ru-RU" dirty="0"/>
              <a:t>Восточная культура</a:t>
            </a:r>
          </a:p>
          <a:p>
            <a:endParaRPr lang="ru-RU" dirty="0"/>
          </a:p>
          <a:p>
            <a:r>
              <a:rPr lang="ru-RU" dirty="0"/>
              <a:t>Коллективизм </a:t>
            </a:r>
          </a:p>
        </p:txBody>
      </p:sp>
    </p:spTree>
    <p:extLst>
      <p:ext uri="{BB962C8B-B14F-4D97-AF65-F5344CB8AC3E}">
        <p14:creationId xmlns:p14="http://schemas.microsoft.com/office/powerpoint/2010/main" val="369442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1BB9E-93E0-DF6B-557C-3F13B914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000">
                <a:solidFill>
                  <a:schemeClr val="tx1"/>
                </a:solidFill>
              </a:rPr>
              <a:t>Подмена культурного кода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AA5672-B92C-D69E-32A4-FC76A934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67" y="476573"/>
            <a:ext cx="2649063" cy="3774916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B671B9-1519-2EE3-0070-98C0E1920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6839" y="476573"/>
            <a:ext cx="2649063" cy="3774916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0D48A1-E67C-4362-295A-ED237B149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3000" y="492632"/>
            <a:ext cx="2637795" cy="3758857"/>
          </a:xfrm>
          <a:prstGeom prst="rect">
            <a:avLst/>
          </a:prstGeom>
          <a:noFill/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8D153B-186F-8A26-3A7B-5434688B4D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9983" y="476573"/>
            <a:ext cx="2649063" cy="3774916"/>
          </a:xfrm>
          <a:prstGeom prst="rect">
            <a:avLst/>
          </a:prstGeom>
          <a:noFill/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B259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65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D0CEA8-4B5A-6066-53EA-5B289403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Выводы: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D006F-7801-09BB-D0A5-DF078FE0A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Наш культурный код называется «русский». Русский – это принцип сборки разных культур.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«Русский мир» – это цивилизация, позволяющая жить в мире представителям разных культур, мировоззрения, вероисповедания, цвета кожи и т.д.</a:t>
            </a:r>
          </a:p>
        </p:txBody>
      </p:sp>
    </p:spTree>
    <p:extLst>
      <p:ext uri="{BB962C8B-B14F-4D97-AF65-F5344CB8AC3E}">
        <p14:creationId xmlns:p14="http://schemas.microsoft.com/office/powerpoint/2010/main" val="183034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>
            <a:extLst>
              <a:ext uri="{FF2B5EF4-FFF2-40B4-BE49-F238E27FC236}">
                <a16:creationId xmlns:a16="http://schemas.microsoft.com/office/drawing/2014/main" id="{2D787C79-96F7-86E7-D7B9-ED9692503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1114097"/>
            <a:ext cx="7315200" cy="715963"/>
          </a:xfrm>
        </p:spPr>
        <p:txBody>
          <a:bodyPr/>
          <a:lstStyle/>
          <a:p>
            <a:pPr algn="ctr"/>
            <a:r>
              <a:rPr lang="ru-RU" altLang="en-US" sz="4000" dirty="0"/>
              <a:t>Проблемы современности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85E751EE-CE2D-1433-F391-B885FB279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24200" y="1981200"/>
            <a:ext cx="7315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ko-KR" sz="2800" dirty="0">
                <a:latin typeface="Verdana" panose="020B0604030504040204" pitchFamily="34" charset="0"/>
                <a:ea typeface="굴림" panose="020B0600000101010101" pitchFamily="34" charset="-127"/>
              </a:rPr>
              <a:t>Цивилизационный кризис.</a:t>
            </a:r>
            <a:endParaRPr lang="en-US" altLang="ko-KR" sz="28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8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800" dirty="0">
                <a:latin typeface="Verdana" panose="020B0604030504040204" pitchFamily="34" charset="0"/>
                <a:ea typeface="굴림" panose="020B0600000101010101" pitchFamily="34" charset="-127"/>
              </a:rPr>
              <a:t>Смена экономической модели развития.</a:t>
            </a:r>
            <a:endParaRPr lang="en-US" altLang="ko-KR" sz="28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ko-KR" sz="28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800" dirty="0">
                <a:latin typeface="Verdana" panose="020B0604030504040204" pitchFamily="34" charset="0"/>
                <a:ea typeface="굴림" panose="020B0600000101010101" pitchFamily="34" charset="-127"/>
              </a:rPr>
              <a:t>Переход от индустриального общества к постиндустриальному (информационному) обществу.</a:t>
            </a:r>
          </a:p>
          <a:p>
            <a:pPr>
              <a:lnSpc>
                <a:spcPct val="80000"/>
              </a:lnSpc>
            </a:pPr>
            <a:endParaRPr lang="ru-RU" altLang="ko-KR" sz="2800" dirty="0">
              <a:latin typeface="Verdana" panose="020B0604030504040204" pitchFamily="34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ru-RU" altLang="ko-KR" sz="2800" dirty="0">
                <a:latin typeface="Verdana" panose="020B0604030504040204" pitchFamily="34" charset="0"/>
                <a:ea typeface="굴림" panose="020B0600000101010101" pitchFamily="34" charset="-127"/>
              </a:rPr>
              <a:t>Появление новых технологий ведения войн.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2800" dirty="0"/>
          </a:p>
          <a:p>
            <a:pPr>
              <a:lnSpc>
                <a:spcPct val="80000"/>
              </a:lnSpc>
            </a:pPr>
            <a:endParaRPr lang="ru-RU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9330981-C569-A489-8537-34529D489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0"/>
            <a:ext cx="8823434" cy="1477965"/>
          </a:xfrm>
        </p:spPr>
        <p:txBody>
          <a:bodyPr/>
          <a:lstStyle/>
          <a:p>
            <a:pPr algn="ctr"/>
            <a:r>
              <a:rPr lang="ru-RU" altLang="en-US" sz="4000" dirty="0"/>
              <a:t>Наступила эпоха ментальных войн</a:t>
            </a:r>
            <a:endParaRPr lang="en-US" altLang="en-US" sz="40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54CCBAB-423A-12EF-C96F-FDC5B58DA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926362"/>
              </p:ext>
            </p:extLst>
          </p:nvPr>
        </p:nvGraphicFramePr>
        <p:xfrm>
          <a:off x="2427890" y="1418897"/>
          <a:ext cx="990074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9226">
                  <a:extLst>
                    <a:ext uri="{9D8B030D-6E8A-4147-A177-3AD203B41FA5}">
                      <a16:colId xmlns:a16="http://schemas.microsoft.com/office/drawing/2014/main" val="3700371814"/>
                    </a:ext>
                  </a:extLst>
                </a:gridCol>
                <a:gridCol w="3360546">
                  <a:extLst>
                    <a:ext uri="{9D8B030D-6E8A-4147-A177-3AD203B41FA5}">
                      <a16:colId xmlns:a16="http://schemas.microsoft.com/office/drawing/2014/main" val="3284720933"/>
                    </a:ext>
                  </a:extLst>
                </a:gridCol>
                <a:gridCol w="3260972">
                  <a:extLst>
                    <a:ext uri="{9D8B030D-6E8A-4147-A177-3AD203B41FA5}">
                      <a16:colId xmlns:a16="http://schemas.microsoft.com/office/drawing/2014/main" val="272699045"/>
                    </a:ext>
                  </a:extLst>
                </a:gridCol>
              </a:tblGrid>
              <a:tr h="2473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Индустриальное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Постиндустриальное (информационное) общество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4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Капитализация, расширенное производство капитала, прибавочная стоимость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Новые богатства: гудвилл (нематериальные неотделимые от носителя ценности), добрая воля (дает экстраординарную прибыль на вложенные ресурсы)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1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Политика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Концентрированное выражение экономики, идеология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Управление через культурные коды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45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Культура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Дух капитализма, протестантская этика (нужно много работать), набор искусств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Навигационная система (куда идти), целеполагание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Война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Продолжение политики насильственными средствами, контроль территории, защита интересов элитных групп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Смыслы и ценности, победа без применения оружия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80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сфера для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Благополучие, получение услуг, удовлетворение потребностей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Благодать, отдать, реализация способностей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3167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787A5-2361-14A5-B658-10361A0A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"/>
            <a:ext cx="9753600" cy="1592316"/>
          </a:xfrm>
        </p:spPr>
        <p:txBody>
          <a:bodyPr/>
          <a:lstStyle/>
          <a:p>
            <a:r>
              <a:rPr lang="ru-RU" dirty="0"/>
              <a:t>Культурный код – инструмент осознания своего места в истории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74EF0A-34F5-4AE2-6754-B711727C9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49972"/>
            <a:ext cx="10363200" cy="5108026"/>
          </a:xfrm>
        </p:spPr>
        <p:txBody>
          <a:bodyPr/>
          <a:lstStyle/>
          <a:p>
            <a:r>
              <a:rPr lang="ru-RU" sz="2400" dirty="0" err="1"/>
              <a:t>Культу́рный</a:t>
            </a:r>
            <a:r>
              <a:rPr lang="ru-RU" sz="2400" dirty="0"/>
              <a:t> код — ключ к пониманию данного типа культуры; уникальные культурные особенности, доставшиеся народам от предков; это закодированная в некой форме информация, позволяющая идентифицировать культуру.</a:t>
            </a:r>
          </a:p>
          <a:p>
            <a:endParaRPr lang="ru-RU" sz="2400" dirty="0"/>
          </a:p>
          <a:p>
            <a:r>
              <a:rPr lang="ru-RU" sz="2400" dirty="0"/>
              <a:t>Культурный код определяется набором образов, знаков, символов, которые связаны с каким-либо комплексом стереотипов в сознании. Это культурное бессознательное — не то, что говорится или чётко осознается, а то, что скрыто от понимания, но проявляется в поступках. Культурный код нации помогает понимать её поведенческие реакции, определяет народную психологию.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9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A9330981-C569-A489-8537-34529D489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2124" y="0"/>
            <a:ext cx="9916510" cy="1477965"/>
          </a:xfrm>
        </p:spPr>
        <p:txBody>
          <a:bodyPr/>
          <a:lstStyle/>
          <a:p>
            <a:pPr algn="ctr"/>
            <a:r>
              <a:rPr lang="ru-RU" altLang="en-US" sz="4000" dirty="0"/>
              <a:t>Культурный код «русского мира»</a:t>
            </a:r>
            <a:endParaRPr lang="en-US" altLang="en-US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0A900-83D9-AF8D-53BB-E61E1C1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2124" y="1295400"/>
            <a:ext cx="9779876" cy="5562600"/>
          </a:xfrm>
        </p:spPr>
        <p:txBody>
          <a:bodyPr/>
          <a:lstStyle/>
          <a:p>
            <a:r>
              <a:rPr lang="ru-RU" dirty="0"/>
              <a:t>Славянская культура (дохристианская).</a:t>
            </a:r>
          </a:p>
          <a:p>
            <a:endParaRPr lang="ru-RU" dirty="0"/>
          </a:p>
          <a:p>
            <a:r>
              <a:rPr lang="ru-RU" dirty="0"/>
              <a:t>Скандинавская культура.</a:t>
            </a:r>
          </a:p>
          <a:p>
            <a:endParaRPr lang="ru-RU" dirty="0"/>
          </a:p>
          <a:p>
            <a:r>
              <a:rPr lang="ru-RU" dirty="0"/>
              <a:t>Православие (греческая культура).</a:t>
            </a:r>
          </a:p>
          <a:p>
            <a:endParaRPr lang="ru-RU" dirty="0"/>
          </a:p>
          <a:p>
            <a:r>
              <a:rPr lang="ru-RU" dirty="0"/>
              <a:t>Восточная культура (культура </a:t>
            </a:r>
            <a:r>
              <a:rPr lang="ru-RU" dirty="0" err="1"/>
              <a:t>мэнгу</a:t>
            </a:r>
            <a:r>
              <a:rPr lang="ru-RU" dirty="0"/>
              <a:t>, страны предрассветной луны).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494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4F809-0B92-F342-C417-7188520E6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Волновая культура древних славян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805B68-876B-D928-EDC9-0FC2D1423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Травники (энергия природы, совместимость растений, влияние природы на человека)</a:t>
            </a:r>
          </a:p>
          <a:p>
            <a:endParaRPr lang="ru-RU" sz="2800" dirty="0"/>
          </a:p>
          <a:p>
            <a:r>
              <a:rPr lang="ru-RU" sz="2800" dirty="0" err="1"/>
              <a:t>Трепетники</a:t>
            </a:r>
            <a:r>
              <a:rPr lang="ru-RU" sz="2800" dirty="0"/>
              <a:t> (энергетические поля человеческого тела, взаимосвязь энергии человека с окружающим миром природы и людей, деление на «свой-чужой»)</a:t>
            </a:r>
          </a:p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800" dirty="0" err="1"/>
              <a:t>Громовники</a:t>
            </a:r>
            <a:r>
              <a:rPr lang="ru-RU" sz="2800" dirty="0"/>
              <a:t> (энергетические космические потоки,  взаимодействие человека с космическими объектами)</a:t>
            </a:r>
          </a:p>
        </p:txBody>
      </p:sp>
    </p:spTree>
    <p:extLst>
      <p:ext uri="{BB962C8B-B14F-4D97-AF65-F5344CB8AC3E}">
        <p14:creationId xmlns:p14="http://schemas.microsoft.com/office/powerpoint/2010/main" val="2065226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908B28-0802-3302-867A-37AF7A62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Почитание славянских Богов (</a:t>
            </a:r>
            <a:r>
              <a:rPr lang="ru-RU" dirty="0" err="1"/>
              <a:t>славление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32929C-A326-B84D-0027-9E5553781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576552"/>
            <a:ext cx="10363200" cy="5281448"/>
          </a:xfrm>
        </p:spPr>
        <p:txBody>
          <a:bodyPr/>
          <a:lstStyle/>
          <a:p>
            <a:r>
              <a:rPr lang="ru-RU" dirty="0"/>
              <a:t>Праздники </a:t>
            </a:r>
          </a:p>
          <a:p>
            <a:r>
              <a:rPr lang="ru-RU" dirty="0"/>
              <a:t>Традиции (коллективный труд)</a:t>
            </a:r>
          </a:p>
          <a:p>
            <a:r>
              <a:rPr lang="ru-RU" dirty="0"/>
              <a:t>Употребление определенных продуктов</a:t>
            </a:r>
          </a:p>
          <a:p>
            <a:r>
              <a:rPr lang="ru-RU" dirty="0"/>
              <a:t>Использование знаков Богов в узорах на одежде и ремесленных изделий</a:t>
            </a:r>
          </a:p>
          <a:p>
            <a:r>
              <a:rPr lang="ru-RU" dirty="0"/>
              <a:t>Песни, пословицы и поговорки, </a:t>
            </a:r>
            <a:r>
              <a:rPr lang="ru-RU" dirty="0" err="1"/>
              <a:t>заклички</a:t>
            </a:r>
            <a:r>
              <a:rPr lang="ru-RU" dirty="0"/>
              <a:t>, заговоры и т.д.</a:t>
            </a:r>
          </a:p>
          <a:p>
            <a:r>
              <a:rPr lang="ru-RU" dirty="0"/>
              <a:t>Этика (правила поведения и общения между людьми)</a:t>
            </a:r>
          </a:p>
        </p:txBody>
      </p:sp>
    </p:spTree>
    <p:extLst>
      <p:ext uri="{BB962C8B-B14F-4D97-AF65-F5344CB8AC3E}">
        <p14:creationId xmlns:p14="http://schemas.microsoft.com/office/powerpoint/2010/main" val="413926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87F10A-5D8D-594C-026E-55E93FC1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Скандинавский след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FC840B-8E48-3F94-F932-B58DBDD15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Новые черты характера и поведения (эстетика, порядок, трудолюбие, стремление к накоплению материальных ценностей и богатства, хитрость, изворотливость,  воровство, пьянство и т.д.)</a:t>
            </a:r>
          </a:p>
          <a:p>
            <a:endParaRPr lang="ru-RU" sz="2800" dirty="0"/>
          </a:p>
          <a:p>
            <a:r>
              <a:rPr lang="ru-RU" sz="2800" dirty="0"/>
              <a:t>Новое отношение к дружине, как регулярной воинской организации.</a:t>
            </a:r>
          </a:p>
          <a:p>
            <a:endParaRPr lang="ru-RU" sz="2800" dirty="0"/>
          </a:p>
          <a:p>
            <a:r>
              <a:rPr lang="ru-RU" sz="2800" dirty="0"/>
              <a:t>Почитание и уважительное отношение к воину (мужчина – защитник).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0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2D419-5BE8-5AA4-2B91-A0C2AB3B5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Православие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D5B3E-006A-1927-A7B2-4081E449C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Трепетное (уважительное) отношение  к вере.</a:t>
            </a:r>
          </a:p>
          <a:p>
            <a:endParaRPr lang="ru-RU" dirty="0"/>
          </a:p>
          <a:p>
            <a:r>
              <a:rPr lang="ru-RU" dirty="0"/>
              <a:t>Новые черты характера и поведения (терпение, нестяжательство, всепрощение и т.д.)</a:t>
            </a:r>
          </a:p>
          <a:p>
            <a:endParaRPr lang="ru-RU" dirty="0"/>
          </a:p>
          <a:p>
            <a:r>
              <a:rPr lang="ru-RU" dirty="0"/>
              <a:t>Религиозные ритуалы, правила, обряды.</a:t>
            </a:r>
          </a:p>
          <a:p>
            <a:endParaRPr lang="ru-RU" dirty="0"/>
          </a:p>
          <a:p>
            <a:r>
              <a:rPr lang="ru-RU" dirty="0"/>
              <a:t>Запрет на песенную культуру.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86788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306778"/>
      </a:lt2>
      <a:accent1>
        <a:srgbClr val="59994F"/>
      </a:accent1>
      <a:accent2>
        <a:srgbClr val="7FA14B"/>
      </a:accent2>
      <a:accent3>
        <a:srgbClr val="FFFFFF"/>
      </a:accent3>
      <a:accent4>
        <a:srgbClr val="404040"/>
      </a:accent4>
      <a:accent5>
        <a:srgbClr val="B5CAB2"/>
      </a:accent5>
      <a:accent6>
        <a:srgbClr val="729143"/>
      </a:accent6>
      <a:hlink>
        <a:srgbClr val="8A8B7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F4FBE"/>
        </a:lt2>
        <a:accent1>
          <a:srgbClr val="0664E4"/>
        </a:accent1>
        <a:accent2>
          <a:srgbClr val="0A8AF4"/>
        </a:accent2>
        <a:accent3>
          <a:srgbClr val="FFFFFF"/>
        </a:accent3>
        <a:accent4>
          <a:srgbClr val="404040"/>
        </a:accent4>
        <a:accent5>
          <a:srgbClr val="AAB8EF"/>
        </a:accent5>
        <a:accent6>
          <a:srgbClr val="087DDD"/>
        </a:accent6>
        <a:hlink>
          <a:srgbClr val="0B99F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345B9"/>
        </a:lt2>
        <a:accent1>
          <a:srgbClr val="1E65CA"/>
        </a:accent1>
        <a:accent2>
          <a:srgbClr val="2C77D1"/>
        </a:accent2>
        <a:accent3>
          <a:srgbClr val="FFFFFF"/>
        </a:accent3>
        <a:accent4>
          <a:srgbClr val="404040"/>
        </a:accent4>
        <a:accent5>
          <a:srgbClr val="ABB8E1"/>
        </a:accent5>
        <a:accent6>
          <a:srgbClr val="276BBD"/>
        </a:accent6>
        <a:hlink>
          <a:srgbClr val="4091D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5CA3E0"/>
        </a:lt2>
        <a:accent1>
          <a:srgbClr val="6DAFE4"/>
        </a:accent1>
        <a:accent2>
          <a:srgbClr val="72B3E5"/>
        </a:accent2>
        <a:accent3>
          <a:srgbClr val="FFFFFF"/>
        </a:accent3>
        <a:accent4>
          <a:srgbClr val="404040"/>
        </a:accent4>
        <a:accent5>
          <a:srgbClr val="BAD4EF"/>
        </a:accent5>
        <a:accent6>
          <a:srgbClr val="67A2CF"/>
        </a:accent6>
        <a:hlink>
          <a:srgbClr val="7DB8E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D2D2D"/>
        </a:lt2>
        <a:accent1>
          <a:srgbClr val="353535"/>
        </a:accent1>
        <a:accent2>
          <a:srgbClr val="4F4F4F"/>
        </a:accent2>
        <a:accent3>
          <a:srgbClr val="FFFFFF"/>
        </a:accent3>
        <a:accent4>
          <a:srgbClr val="404040"/>
        </a:accent4>
        <a:accent5>
          <a:srgbClr val="AEAEAE"/>
        </a:accent5>
        <a:accent6>
          <a:srgbClr val="474747"/>
        </a:accent6>
        <a:hlink>
          <a:srgbClr val="7D7D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69ADC2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306778"/>
        </a:lt2>
        <a:accent1>
          <a:srgbClr val="59994F"/>
        </a:accent1>
        <a:accent2>
          <a:srgbClr val="7FA14B"/>
        </a:accent2>
        <a:accent3>
          <a:srgbClr val="FFFFFF"/>
        </a:accent3>
        <a:accent4>
          <a:srgbClr val="404040"/>
        </a:accent4>
        <a:accent5>
          <a:srgbClr val="B5CAB2"/>
        </a:accent5>
        <a:accent6>
          <a:srgbClr val="729143"/>
        </a:accent6>
        <a:hlink>
          <a:srgbClr val="8A8B7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633</Words>
  <Application>Microsoft Office PowerPoint</Application>
  <PresentationFormat>Широкоэкранный</PresentationFormat>
  <Paragraphs>116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Microsoft Sans Serif</vt:lpstr>
      <vt:lpstr>Verdana</vt:lpstr>
      <vt:lpstr>powerpoint-template-24</vt:lpstr>
      <vt:lpstr>Культурный код «русского мира» как основа патриотического воспитания молодёжи</vt:lpstr>
      <vt:lpstr>Проблемы современности</vt:lpstr>
      <vt:lpstr>Наступила эпоха ментальных войн</vt:lpstr>
      <vt:lpstr>Культурный код – инструмент осознания своего места в истории</vt:lpstr>
      <vt:lpstr>Культурный код «русского мира»</vt:lpstr>
      <vt:lpstr>Волновая культура древних славян</vt:lpstr>
      <vt:lpstr>Почитание славянских Богов (славление)</vt:lpstr>
      <vt:lpstr>Скандинавский след</vt:lpstr>
      <vt:lpstr>Православие </vt:lpstr>
      <vt:lpstr>Восточное наследие (ясы Чингисхана)</vt:lpstr>
      <vt:lpstr>Новые формы управления государством</vt:lpstr>
      <vt:lpstr>Система сдержек и противовесов в европейской модели</vt:lpstr>
      <vt:lpstr>Противоречия «русского мира»</vt:lpstr>
      <vt:lpstr>Подмена культурного кода</vt:lpstr>
      <vt:lpstr>Выводы: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Культурный код «русского мира»</dc:title>
  <dc:creator>Макашина Галина</dc:creator>
  <cp:lastModifiedBy>User</cp:lastModifiedBy>
  <cp:revision>5</cp:revision>
  <dcterms:created xsi:type="dcterms:W3CDTF">2022-09-26T06:56:43Z</dcterms:created>
  <dcterms:modified xsi:type="dcterms:W3CDTF">2022-10-04T03:13:04Z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2022-09-26T13:55:49Z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69b4ea09-66fb-4283-a92b-bf31d520d925</vt:lpwstr>
  </property>
  <property fmtid="{D5CDD505-2E9C-101B-9397-08002B2CF9AE}" pid="7" name="MSIP_Label_defa4170-0d19-0005-0004-bc88714345d2_ActionId">
    <vt:lpwstr>608eb265-5585-4785-9d0d-e6c99c7f2742</vt:lpwstr>
  </property>
  <property fmtid="{D5CDD505-2E9C-101B-9397-08002B2CF9AE}" pid="8" name="MSIP_Label_defa4170-0d19-0005-0004-bc88714345d2_ContentBits">
    <vt:lpwstr>0</vt:lpwstr>
  </property>
</Properties>
</file>