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6858000" cx="9144000"/>
  <p:notesSz cx="6858000" cy="9144000"/>
  <p:embeddedFontLst>
    <p:embeddedFont>
      <p:font typeface="Candara"/>
      <p:regular r:id="rId31"/>
      <p:bold r:id="rId32"/>
      <p:italic r:id="rId33"/>
      <p:boldItalic r:id="rId34"/>
    </p:embeddedFont>
    <p:embeddedFont>
      <p:font typeface="Helvetica Neue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andara-regular.fntdata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Candara-italic.fntdata"/><Relationship Id="rId10" Type="http://schemas.openxmlformats.org/officeDocument/2006/relationships/slide" Target="slides/slide6.xml"/><Relationship Id="rId32" Type="http://schemas.openxmlformats.org/officeDocument/2006/relationships/font" Target="fonts/Candara-bold.fntdata"/><Relationship Id="rId13" Type="http://schemas.openxmlformats.org/officeDocument/2006/relationships/slide" Target="slides/slide9.xml"/><Relationship Id="rId35" Type="http://schemas.openxmlformats.org/officeDocument/2006/relationships/font" Target="fonts/HelveticaNeue-regular.fntdata"/><Relationship Id="rId12" Type="http://schemas.openxmlformats.org/officeDocument/2006/relationships/slide" Target="slides/slide8.xml"/><Relationship Id="rId34" Type="http://schemas.openxmlformats.org/officeDocument/2006/relationships/font" Target="fonts/Candara-boldItalic.fntdata"/><Relationship Id="rId15" Type="http://schemas.openxmlformats.org/officeDocument/2006/relationships/slide" Target="slides/slide11.xml"/><Relationship Id="rId37" Type="http://schemas.openxmlformats.org/officeDocument/2006/relationships/font" Target="fonts/HelveticaNeue-italic.fntdata"/><Relationship Id="rId14" Type="http://schemas.openxmlformats.org/officeDocument/2006/relationships/slide" Target="slides/slide10.xml"/><Relationship Id="rId36" Type="http://schemas.openxmlformats.org/officeDocument/2006/relationships/font" Target="fonts/HelveticaNeue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schemas.openxmlformats.org/officeDocument/2006/relationships/font" Target="fonts/HelveticaNeue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83" name="Google Shape;8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227" name="Google Shape;227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f8c92658a_0_2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234" name="Google Shape;234;gff8c92658a_0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gff8c92658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ff8c92658a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ff8c92658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ff8c92658a_0_1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*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ff8c92658a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ff8c92658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ff8c92658a_0_8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*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ff8c92658a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ff8c92658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ff8c92658a_0_14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*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" name="Google Shape;14;p2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type="title"/>
          </p:nvPr>
        </p:nvSpPr>
        <p:spPr>
          <a:xfrm>
            <a:off x="914400" y="1417637"/>
            <a:ext cx="73152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" type="body"/>
          </p:nvPr>
        </p:nvSpPr>
        <p:spPr>
          <a:xfrm rot="5400000">
            <a:off x="2476500" y="876300"/>
            <a:ext cx="4191000" cy="73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3" name="Google Shape;73;p1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1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9" name="Google Shape;79;p12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" name="Google Shape;20;p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914400" y="1417637"/>
            <a:ext cx="73152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" name="Google Shape;26;p4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sz="1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sz="160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>
                <a:solidFill>
                  <a:schemeClr val="dk1"/>
                </a:solidFill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914400" y="1417637"/>
            <a:ext cx="73152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6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Google Shape;39;p6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914400" y="1417637"/>
            <a:ext cx="73152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/>
        </p:txBody>
      </p:sp>
      <p:sp>
        <p:nvSpPr>
          <p:cNvPr id="45" name="Google Shape;45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914400" y="1417637"/>
            <a:ext cx="73152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»"/>
              <a:defRPr sz="2000"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9pPr>
          </a:lstStyle>
          <a:p/>
        </p:txBody>
      </p:sp>
      <p:sp>
        <p:nvSpPr>
          <p:cNvPr id="58" name="Google Shape;58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59" name="Google Shape;59;p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6" name="Google Shape;66;p1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Google Shape;67;p1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914400" y="1417637"/>
            <a:ext cx="73152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–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–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Relationship Id="rId4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jpg"/><Relationship Id="rId10" Type="http://schemas.openxmlformats.org/officeDocument/2006/relationships/image" Target="../media/image10.jpg"/><Relationship Id="rId1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Relationship Id="rId4" Type="http://schemas.openxmlformats.org/officeDocument/2006/relationships/image" Target="../media/image35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6.jpg"/><Relationship Id="rId8" Type="http://schemas.openxmlformats.org/officeDocument/2006/relationships/image" Target="../media/image3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15.jpg"/><Relationship Id="rId7" Type="http://schemas.openxmlformats.org/officeDocument/2006/relationships/image" Target="../media/image17.png"/><Relationship Id="rId8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idx="4294967295" type="ctrTitle"/>
          </p:nvPr>
        </p:nvSpPr>
        <p:spPr>
          <a:xfrm>
            <a:off x="5486400" y="381000"/>
            <a:ext cx="3571875" cy="1552575"/>
          </a:xfrm>
          <a:prstGeom prst="rect">
            <a:avLst/>
          </a:prstGeom>
          <a:noFill/>
          <a:ln>
            <a:noFill/>
          </a:ln>
          <a:effectLst>
            <a:outerShdw blurRad="63500" dir="2700000" dist="17960">
              <a:schemeClr val="accent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Волшебные ключи игромастера</a:t>
            </a:r>
            <a:endParaRPr/>
          </a:p>
        </p:txBody>
      </p:sp>
      <p:sp>
        <p:nvSpPr>
          <p:cNvPr id="87" name="Google Shape;87;p13"/>
          <p:cNvSpPr txBox="1"/>
          <p:nvPr>
            <p:ph idx="4294967295" type="subTitle"/>
          </p:nvPr>
        </p:nvSpPr>
        <p:spPr>
          <a:xfrm>
            <a:off x="990600" y="5867400"/>
            <a:ext cx="7772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>
            <p:ph idx="4294967295" type="body"/>
          </p:nvPr>
        </p:nvSpPr>
        <p:spPr>
          <a:xfrm>
            <a:off x="914400" y="457200"/>
            <a:ext cx="7315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Марафон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Турнир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Флешмоб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</a:pPr>
            <a:r>
              <a:rPr b="1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Че́ллендж</a:t>
            </a: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18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(англ. </a:t>
            </a:r>
            <a:r>
              <a:rPr b="1" i="0" lang="en-US" sz="18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Challenge</a:t>
            </a:r>
            <a:r>
              <a:rPr b="0" i="0" lang="en-US" sz="18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— жанр интернет-роликов, в которых блогер выполняет задание на видеокамеру и размещает его в сети, а затем предлагает повторить </a:t>
            </a:r>
            <a:r>
              <a:rPr b="1" i="0" lang="en-US" sz="18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это</a:t>
            </a:r>
            <a:r>
              <a:rPr b="0" i="0" lang="en-US" sz="18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задание своему знакомому или неограниченному кругу  пользователей</a:t>
            </a: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Пранк  - </a:t>
            </a:r>
            <a:r>
              <a:rPr b="0" i="0" lang="en-US" sz="18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розыгрыш</a:t>
            </a: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>
            <p:ph idx="4294967295" type="title"/>
          </p:nvPr>
        </p:nvSpPr>
        <p:spPr>
          <a:xfrm>
            <a:off x="914400" y="533400"/>
            <a:ext cx="73152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Примеры:</a:t>
            </a:r>
            <a:endParaRPr/>
          </a:p>
        </p:txBody>
      </p:sp>
      <p:sp>
        <p:nvSpPr>
          <p:cNvPr id="165" name="Google Shape;165;p23"/>
          <p:cNvSpPr txBox="1"/>
          <p:nvPr>
            <p:ph idx="4294967295" type="body"/>
          </p:nvPr>
        </p:nvSpPr>
        <p:spPr>
          <a:xfrm>
            <a:off x="1143000" y="1981200"/>
            <a:ext cx="70866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b="1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1) «Переодевание»</a:t>
            </a:r>
            <a:endParaRPr/>
          </a:p>
          <a:p>
            <a:pPr indent="-12700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Walk a Mile in Her Shoes («Пройди милю в ее туфлях») — ежегодная акция, проводимая в Висконсине организацией Sojourner Family Peace Center, которая борется с домашним насилием. В ней участвуют мужчины, которые в буквальном смысле должны пройти это расстояние на высоких каблуках и таким образом собрать деньги на программу фонда. Акция во второй год своего существования собрала уже более 600 участников. Именно она стала основным источником финансирования организации.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6" name="Google Shape;16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1012" y="23812"/>
            <a:ext cx="33337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/>
          <p:nvPr>
            <p:ph idx="4294967295" type="body"/>
          </p:nvPr>
        </p:nvSpPr>
        <p:spPr>
          <a:xfrm>
            <a:off x="1295400" y="1981200"/>
            <a:ext cx="6934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2) Животные инстинкты</a:t>
            </a:r>
            <a:endParaRPr/>
          </a:p>
          <a:p>
            <a:pPr indent="-12700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London Great Gorilla Run — забег на 8 км, который организует The Gorilla Organisation. В сентябре в нем участвовало порядка 600 человек, которые бежали эту дистанцию в костюмах обезьян. Все они заплатили вступительный взнос в £58. Таким образом они, по сути, оплатили свой костюм, который им же потом и достался. В забеге также приняли участие такие знаменитости, как Билл Одди и Ури Геллер. Они награждали бегунов медалями. Этот благотворительный забег собирал деньги в фонд помощи вымирающим животным. </a:t>
            </a:r>
            <a:endParaRPr/>
          </a:p>
        </p:txBody>
      </p:sp>
      <p:pic>
        <p:nvPicPr>
          <p:cNvPr id="172" name="Google Shape;17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7700" y="17462"/>
            <a:ext cx="3382962" cy="22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/>
          <p:nvPr>
            <p:ph idx="4294967295" type="body"/>
          </p:nvPr>
        </p:nvSpPr>
        <p:spPr>
          <a:xfrm>
            <a:off x="381000" y="457200"/>
            <a:ext cx="7848600" cy="6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3)Помощь монстров</a:t>
            </a:r>
            <a:endParaRPr/>
          </a:p>
          <a:p>
            <a:pPr indent="-12700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TCCL, фонд помощи детям, больным раком и лейкемией, организовал «Марш монстров». В нем приняли участие детские сады, учащиеся начальных классов и молодежные организации. Задача состояла в том, чтобы придумать костюм маленького монстра и пройтись в нем по улицам города. Каждый человек заплатил £1 за участие, и общая сумма пошла на открытие дома отдыха для больных детей. По итогам шествия школы должны были выбрать один костюм, который потом отправился на региональный конкурс маленьких монстров.</a:t>
            </a:r>
            <a:endParaRPr/>
          </a:p>
        </p:txBody>
      </p:sp>
      <p:pic>
        <p:nvPicPr>
          <p:cNvPr id="178" name="Google Shape;17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9600" y="3962400"/>
            <a:ext cx="4470400" cy="264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>
            <p:ph idx="4294967295" type="body"/>
          </p:nvPr>
        </p:nvSpPr>
        <p:spPr>
          <a:xfrm>
            <a:off x="914400" y="304800"/>
            <a:ext cx="7315200" cy="6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4)Царь горы</a:t>
            </a:r>
            <a:endParaRPr/>
          </a:p>
          <a:p>
            <a:pPr indent="-12700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Забудьте о санках и лыжах, съезжайте по склону на стуле! В городке Кэбл (США) ежегодно проводятся именно такие соревнования. Участники балансируют на барных стульях, которые прикрепляют к лыжам. Таким образом местный снегоходный клуб собирает деньги на свою деятельность. Что делать: легкомыслие и отвага — то, что заставляет людей не только веселиться, участвовать во всем этом безумии, но и жертвовать на это деньги. Если вы организовали такое соревнование однажды, и оно оказалось успешным, смело проводите его ежегодно.</a:t>
            </a:r>
            <a:endParaRPr/>
          </a:p>
        </p:txBody>
      </p:sp>
      <p:pic>
        <p:nvPicPr>
          <p:cNvPr id="184" name="Google Shape;18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5375" y="4044950"/>
            <a:ext cx="3851275" cy="264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/>
          <p:nvPr>
            <p:ph idx="4294967295" type="body"/>
          </p:nvPr>
        </p:nvSpPr>
        <p:spPr>
          <a:xfrm>
            <a:off x="914400" y="381000"/>
            <a:ext cx="7315200" cy="6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5) Еще нежнее</a:t>
            </a:r>
            <a:endParaRPr/>
          </a:p>
          <a:p>
            <a:pPr indent="-12700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Фонд Heart Foundation Western Australia устроил на 14 февраля романтическую акцию. В центре города Перт были установлены 2-метровые буквы LOVE, на которые влюбленные пары могли прикрепить специальные замочек в форме сердца и написать на нем любовное послание. 10$, что они платили за замок, отправлялись в организацию, которая борется с заболеваниями сердца. В прошлом году акция привлекла около 7 тысяч пар и получила широкую огласку в соцсетях за счет специального хэштега.</a:t>
            </a:r>
            <a:endParaRPr/>
          </a:p>
        </p:txBody>
      </p:sp>
      <p:pic>
        <p:nvPicPr>
          <p:cNvPr id="190" name="Google Shape;19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9737" y="4011612"/>
            <a:ext cx="2743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7087" y="3963987"/>
            <a:ext cx="4462462" cy="280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>
            <p:ph idx="4294967295" type="body"/>
          </p:nvPr>
        </p:nvSpPr>
        <p:spPr>
          <a:xfrm>
            <a:off x="914400" y="457200"/>
            <a:ext cx="7315200" cy="61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6) Розыгрыши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Пенсильванские студенты решили собрать деньги для исследования онкологических заболеваний у детей с помощью розыгрышей. Они продавали людям возможность поставить золотые унитазы на лужайке своих друзей. Розыгрыши могут быть очень рискованными, но практика показывает, что за них готовы платить. Придумайте какую-нибудь безобидную шутку, чтобы заработать денег для своей организации.</a:t>
            </a:r>
            <a:endParaRPr/>
          </a:p>
        </p:txBody>
      </p:sp>
      <p:pic>
        <p:nvPicPr>
          <p:cNvPr id="197" name="Google Shape;19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6337" y="3429000"/>
            <a:ext cx="4005262" cy="326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 txBox="1"/>
          <p:nvPr>
            <p:ph idx="4294967295" type="body"/>
          </p:nvPr>
        </p:nvSpPr>
        <p:spPr>
          <a:xfrm>
            <a:off x="914400" y="304800"/>
            <a:ext cx="7315200" cy="6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7) Мокрые и дикие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Традиционные костюмированные купания в так называемый День подарков, следующий за католическим Рождеством, ежегодно поднимают большие суммы денег на благотворительность. Люди одеваются в пиратов, принцесс, ангелов и Санта Клаусов и с головой окунаются в холодные воды водоемов, принося таким образом тысячи фунтов стерлингов благотворительным организациям. Людям нравятся флешмобы на улице, так почему бы не использовать их любовь в своих благотворительных целях?</a:t>
            </a:r>
            <a:endParaRPr/>
          </a:p>
        </p:txBody>
      </p:sp>
      <p:pic>
        <p:nvPicPr>
          <p:cNvPr id="203" name="Google Shape;20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3400" y="3733800"/>
            <a:ext cx="4572000" cy="2938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idx="4294967295" type="title"/>
          </p:nvPr>
        </p:nvSpPr>
        <p:spPr>
          <a:xfrm>
            <a:off x="685800" y="304800"/>
            <a:ext cx="75438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b="0" i="0" lang="en-US" sz="44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Комбинированный праздничный  комплекс</a:t>
            </a:r>
            <a:endParaRPr/>
          </a:p>
        </p:txBody>
      </p:sp>
      <p:sp>
        <p:nvSpPr>
          <p:cNvPr id="209" name="Google Shape;209;p30"/>
          <p:cNvSpPr txBox="1"/>
          <p:nvPr>
            <p:ph idx="4294967295" type="body"/>
          </p:nvPr>
        </p:nvSpPr>
        <p:spPr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Цель праздника - продемонстрировать достижение, успех; создать атмосферу счастья, радости, эйфории.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/>
          <p:nvPr>
            <p:ph idx="4294967295" type="body"/>
          </p:nvPr>
        </p:nvSpPr>
        <p:spPr>
          <a:xfrm>
            <a:off x="685800" y="762000"/>
            <a:ext cx="7924800" cy="5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Художественно-оформленное, не имеющее художественной площадки и лимита времени массовое торжество, большой общности людей, выражающих коллективное эмоциональное отношение к датам, событиям, традициям, предусматривающее как восприятие зрелища, так и активное проявление самодеятельности через различные формы самовыражения. (Плюснин А.Д)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•"/>
            </a:pPr>
            <a:r>
              <a:rPr b="0" i="0" lang="en-US" sz="28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 Это необходимость. (Курбатов В.П)</a:t>
            </a:r>
            <a:endParaRPr/>
          </a:p>
          <a:p>
            <a:pPr indent="-1651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idx="4294967295" type="title"/>
          </p:nvPr>
        </p:nvSpPr>
        <p:spPr>
          <a:xfrm>
            <a:off x="1371600" y="217487"/>
            <a:ext cx="7467600" cy="544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8F1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FDF8F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Культурно-досуговые формы:</a:t>
            </a:r>
            <a:endParaRPr/>
          </a:p>
        </p:txBody>
      </p:sp>
      <p:sp>
        <p:nvSpPr>
          <p:cNvPr id="94" name="Google Shape;94;p14"/>
          <p:cNvSpPr txBox="1"/>
          <p:nvPr>
            <p:ph idx="4294967295" type="body"/>
          </p:nvPr>
        </p:nvSpPr>
        <p:spPr>
          <a:xfrm>
            <a:off x="1066800" y="1066800"/>
            <a:ext cx="73152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3400" y="1524000"/>
            <a:ext cx="19304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8600" y="3048000"/>
            <a:ext cx="1616075" cy="118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2743200"/>
            <a:ext cx="1954212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65875" y="990600"/>
            <a:ext cx="2778125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77000" y="2514600"/>
            <a:ext cx="1985962" cy="133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381000"/>
            <a:ext cx="1331912" cy="167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828800" y="990600"/>
            <a:ext cx="2286000" cy="154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638800" y="4114800"/>
            <a:ext cx="3198812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133600" y="4495800"/>
            <a:ext cx="2743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0" y="2133600"/>
            <a:ext cx="1828800" cy="27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296862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000" y="228600"/>
            <a:ext cx="3276600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0200" y="2514600"/>
            <a:ext cx="3429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52600" y="4543425"/>
            <a:ext cx="3352800" cy="2176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4400" y="2209800"/>
            <a:ext cx="3314700" cy="22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62600" y="4876800"/>
            <a:ext cx="3276600" cy="1843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 txBox="1"/>
          <p:nvPr>
            <p:ph idx="4294967295" type="title"/>
          </p:nvPr>
        </p:nvSpPr>
        <p:spPr>
          <a:xfrm>
            <a:off x="1981200" y="685800"/>
            <a:ext cx="69342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4000"/>
              <a:buFont typeface="Helvetica Neue"/>
              <a:buNone/>
            </a:pPr>
            <a:r>
              <a:rPr b="0" i="0" lang="en-US" sz="4000" u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выбор формы</a:t>
            </a:r>
            <a:endParaRPr/>
          </a:p>
        </p:txBody>
      </p:sp>
      <p:sp>
        <p:nvSpPr>
          <p:cNvPr id="231" name="Google Shape;231;p33"/>
          <p:cNvSpPr txBox="1"/>
          <p:nvPr>
            <p:ph idx="4294967295" type="body"/>
          </p:nvPr>
        </p:nvSpPr>
        <p:spPr>
          <a:xfrm>
            <a:off x="1981200" y="1630362"/>
            <a:ext cx="6934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Verdana"/>
              <a:buChar char="•"/>
            </a:pPr>
            <a:r>
              <a:rPr b="0" i="0" lang="en-US" sz="1800" u="none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Цель: ради чего?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Verdana"/>
              <a:buChar char="•"/>
            </a:pPr>
            <a:r>
              <a:rPr b="0" i="0" lang="en-US" sz="1800" u="none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Форма (содержание, наполненность)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Verdana"/>
              <a:buChar char="•"/>
            </a:pPr>
            <a:r>
              <a:rPr b="0" i="0" lang="en-US" sz="1800" u="none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Замысел (концепция)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Verdana"/>
              <a:buChar char="•"/>
            </a:pPr>
            <a:r>
              <a:rPr b="0" i="0" lang="en-US" sz="1800" u="none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Театрализация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Verdana"/>
              <a:buChar char="•"/>
            </a:pPr>
            <a:r>
              <a:rPr b="0" i="0" lang="en-US" sz="1800" u="none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Интерактив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Verdana"/>
              <a:buChar char="•"/>
            </a:pPr>
            <a:r>
              <a:rPr b="0" i="0" lang="en-US" sz="1800" u="none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Элементы костюма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Verdana"/>
              <a:buChar char="•"/>
            </a:pPr>
            <a:r>
              <a:rPr b="0" i="0" lang="en-US" sz="1800" u="none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Мизансцена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Verdana"/>
              <a:buChar char="•"/>
            </a:pPr>
            <a:r>
              <a:rPr b="0" i="0" lang="en-US" sz="1800" u="none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Оформление (художественное, музыкальное)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Verdana"/>
              <a:buChar char="•"/>
            </a:pPr>
            <a:r>
              <a:rPr b="0" i="0" lang="en-US" sz="1800" u="none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Приглашение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rgbClr val="4D4D4D"/>
              </a:buClr>
              <a:buSzPts val="1800"/>
              <a:buFont typeface="Verdana"/>
              <a:buChar char="•"/>
            </a:pPr>
            <a:r>
              <a:rPr b="0" i="0" lang="en-US" sz="1800" u="none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Презентация (визуализация идеи) Проба пере</a:t>
            </a:r>
            <a:endParaRPr/>
          </a:p>
          <a:p>
            <a:pPr indent="-2286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 txBox="1"/>
          <p:nvPr>
            <p:ph idx="4294967295" type="title"/>
          </p:nvPr>
        </p:nvSpPr>
        <p:spPr>
          <a:xfrm>
            <a:off x="3575250" y="685800"/>
            <a:ext cx="18363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4000"/>
              <a:buFont typeface="Helvetica Neue"/>
              <a:buNone/>
            </a:pPr>
            <a:r>
              <a:rPr lang="en-US" sz="4000">
                <a:solidFill>
                  <a:srgbClr val="4D4D4D"/>
                </a:solidFill>
                <a:latin typeface="Georgia"/>
                <a:ea typeface="Georgia"/>
                <a:cs typeface="Georgia"/>
                <a:sym typeface="Georgia"/>
              </a:rPr>
              <a:t>ИГРА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/>
        </p:nvSpPr>
        <p:spPr>
          <a:xfrm>
            <a:off x="698800" y="422525"/>
            <a:ext cx="734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Georgia"/>
                <a:ea typeface="Georgia"/>
                <a:cs typeface="Georgia"/>
                <a:sym typeface="Georgia"/>
              </a:rPr>
              <a:t>Игромастер</a:t>
            </a:r>
            <a:endParaRPr sz="28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4" name="Google Shape;244;p35"/>
          <p:cNvSpPr txBox="1"/>
          <p:nvPr/>
        </p:nvSpPr>
        <p:spPr>
          <a:xfrm>
            <a:off x="763800" y="893825"/>
            <a:ext cx="7816800" cy="3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25400" rtl="0" algn="l">
              <a:lnSpc>
                <a:spcPct val="138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-US" sz="3000">
                <a:highlight>
                  <a:srgbClr val="FFFEFE"/>
                </a:highlight>
                <a:latin typeface="Georgia"/>
                <a:ea typeface="Georgia"/>
                <a:cs typeface="Georgia"/>
                <a:sym typeface="Georgia"/>
              </a:rPr>
              <a:t>человек-пульсар </a:t>
            </a:r>
            <a:endParaRPr sz="3000">
              <a:highlight>
                <a:srgbClr val="FFFEFE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228600" marR="25400" rtl="0" algn="l">
              <a:lnSpc>
                <a:spcPct val="138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-US" sz="3000">
                <a:highlight>
                  <a:srgbClr val="FFFEFE"/>
                </a:highlight>
                <a:latin typeface="Georgia"/>
                <a:ea typeface="Georgia"/>
                <a:cs typeface="Georgia"/>
                <a:sym typeface="Georgia"/>
              </a:rPr>
              <a:t>человек-тестер </a:t>
            </a:r>
            <a:endParaRPr sz="3000">
              <a:highlight>
                <a:srgbClr val="FFFEFE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228600" marR="25400" rtl="0" algn="l">
              <a:lnSpc>
                <a:spcPct val="138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-US" sz="3000">
                <a:highlight>
                  <a:srgbClr val="FFFEFE"/>
                </a:highlight>
                <a:latin typeface="Georgia"/>
                <a:ea typeface="Georgia"/>
                <a:cs typeface="Georgia"/>
                <a:sym typeface="Georgia"/>
              </a:rPr>
              <a:t>человек-импровизатор</a:t>
            </a:r>
            <a:endParaRPr sz="3000">
              <a:highlight>
                <a:srgbClr val="FFFEFE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228600" marR="25400" rtl="0" algn="l">
              <a:lnSpc>
                <a:spcPct val="138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-US" sz="3000">
                <a:highlight>
                  <a:srgbClr val="FFFEFE"/>
                </a:highlight>
                <a:latin typeface="Georgia"/>
                <a:ea typeface="Georgia"/>
                <a:cs typeface="Georgia"/>
                <a:sym typeface="Georgia"/>
              </a:rPr>
              <a:t>творческий исследователь</a:t>
            </a:r>
            <a:endParaRPr sz="3000">
              <a:highlight>
                <a:srgbClr val="FFFEFE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228600" marR="25400" rtl="0" algn="l">
              <a:lnSpc>
                <a:spcPct val="138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en-US" sz="3000">
                <a:highlight>
                  <a:srgbClr val="FFFEFE"/>
                </a:highlight>
                <a:latin typeface="Georgia"/>
                <a:ea typeface="Georgia"/>
                <a:cs typeface="Georgia"/>
                <a:sym typeface="Georgia"/>
              </a:rPr>
              <a:t>человек-смех</a:t>
            </a:r>
            <a:endParaRPr sz="33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/>
          <p:nvPr/>
        </p:nvSpPr>
        <p:spPr>
          <a:xfrm>
            <a:off x="308775" y="113750"/>
            <a:ext cx="8548200" cy="55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-US" sz="1800">
                <a:latin typeface="Georgia"/>
                <a:ea typeface="Georgia"/>
                <a:cs typeface="Georgia"/>
                <a:sym typeface="Georgia"/>
              </a:rPr>
              <a:t>На уровне технологии игромастер должен знать:</a:t>
            </a:r>
            <a:endParaRPr b="1" i="1" sz="1800">
              <a:latin typeface="Georgia"/>
              <a:ea typeface="Georgia"/>
              <a:cs typeface="Georgia"/>
              <a:sym typeface="Georgia"/>
            </a:endParaRPr>
          </a:p>
          <a:p>
            <a:pPr indent="0" lvl="0" marL="228600" marR="25400" rtl="0" algn="l">
              <a:lnSpc>
                <a:spcPct val="138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>
                <a:latin typeface="Georgia"/>
                <a:ea typeface="Georgia"/>
                <a:cs typeface="Georgia"/>
                <a:sym typeface="Georgia"/>
              </a:rPr>
              <a:t>– физиологические, психологические, социальные закономерности развития личности;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0" lvl="0" marL="228600" marR="25400" rtl="0" algn="l">
              <a:lnSpc>
                <a:spcPct val="138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>
                <a:latin typeface="Georgia"/>
                <a:ea typeface="Georgia"/>
                <a:cs typeface="Georgia"/>
                <a:sym typeface="Georgia"/>
              </a:rPr>
              <a:t>– понимать место игры в каждом периоде жизни человека, владеть базовым конструктом таких игр;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0" lvl="0" marL="228600" marR="25400" rtl="0" algn="l">
              <a:lnSpc>
                <a:spcPct val="138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>
                <a:latin typeface="Georgia"/>
                <a:ea typeface="Georgia"/>
                <a:cs typeface="Georgia"/>
                <a:sym typeface="Georgia"/>
              </a:rPr>
              <a:t>– основы культуры досуга, закономерности в организации культурно-массовой и игровой деятельности;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indent="0" lvl="0" marL="228600" marR="25400" rtl="0" algn="l">
              <a:lnSpc>
                <a:spcPct val="138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700">
                <a:latin typeface="Georgia"/>
                <a:ea typeface="Georgia"/>
                <a:cs typeface="Georgia"/>
                <a:sym typeface="Georgia"/>
              </a:rPr>
              <a:t>– менеджмент игры, методику игры и основы игротехники – владеть мастерством общения, управления аудиторией, моделирования новых игр (программ), определёнными актёрскими и сценическими способностями (вербальная и невербальная техника, искусство перевоплощения, работа с </a:t>
            </a:r>
            <a:r>
              <a:rPr lang="en-US" sz="1700"/>
              <a:t>микрофоном и т.д.).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7"/>
          <p:cNvSpPr txBox="1"/>
          <p:nvPr/>
        </p:nvSpPr>
        <p:spPr>
          <a:xfrm>
            <a:off x="0" y="0"/>
            <a:ext cx="8499300" cy="52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200">
                <a:latin typeface="Georgia"/>
                <a:ea typeface="Georgia"/>
                <a:cs typeface="Georgia"/>
                <a:sym typeface="Georgia"/>
              </a:rPr>
              <a:t>1. Создать атмосферу безопасности, доверия и открытости.</a:t>
            </a:r>
            <a:endParaRPr b="1"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-US" sz="1200">
                <a:latin typeface="Georgia"/>
                <a:ea typeface="Georgia"/>
                <a:cs typeface="Georgia"/>
                <a:sym typeface="Georgia"/>
              </a:rPr>
              <a:t>Как этого добиваться: </a:t>
            </a:r>
            <a:r>
              <a:rPr lang="en-US" sz="1200">
                <a:latin typeface="Georgia"/>
                <a:ea typeface="Georgia"/>
                <a:cs typeface="Georgia"/>
                <a:sym typeface="Georgia"/>
              </a:rPr>
              <a:t>максимально открыться самому, доверять аудитории, показать ей и уверить её в том, что окружение безопасно, доброжелательно, мы свободны в проявлениях активности и открыты для радости.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200">
                <a:latin typeface="Georgia"/>
                <a:ea typeface="Georgia"/>
                <a:cs typeface="Georgia"/>
                <a:sym typeface="Georgia"/>
              </a:rPr>
              <a:t>2. Понять и принять мир детей определённого возраста таким, каким он истинно выглядит для них.</a:t>
            </a:r>
            <a:endParaRPr b="1"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-US" sz="1200">
                <a:latin typeface="Georgia"/>
                <a:ea typeface="Georgia"/>
                <a:cs typeface="Georgia"/>
                <a:sym typeface="Georgia"/>
              </a:rPr>
              <a:t>Как этого добиваться: </a:t>
            </a:r>
            <a:r>
              <a:rPr lang="en-US" sz="1200">
                <a:latin typeface="Georgia"/>
                <a:ea typeface="Georgia"/>
                <a:cs typeface="Georgia"/>
                <a:sym typeface="Georgia"/>
              </a:rPr>
              <a:t>знать возрастные особенности и потребности аудитории, предлагать детям игры, содержание которых признаётся детьми близким и ценным, общаться на равных, но при этом просто, открыто, чистосердечно радоваться детским успехам и переживать их огорчения.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200">
                <a:latin typeface="Georgia"/>
                <a:ea typeface="Georgia"/>
                <a:cs typeface="Georgia"/>
                <a:sym typeface="Georgia"/>
              </a:rPr>
              <a:t>3. Привлекать участников к проявлению эмоциональной чуткости </a:t>
            </a:r>
            <a:r>
              <a:rPr lang="en-US" sz="1200">
                <a:latin typeface="Georgia"/>
                <a:ea typeface="Georgia"/>
                <a:cs typeface="Georgia"/>
                <a:sym typeface="Georgia"/>
              </a:rPr>
              <a:t>(каждого индивида отдельно и аудиторию в целом).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-US" sz="1200">
                <a:latin typeface="Georgia"/>
                <a:ea typeface="Georgia"/>
                <a:cs typeface="Georgia"/>
                <a:sym typeface="Georgia"/>
              </a:rPr>
              <a:t>Как этого добиваться: </a:t>
            </a:r>
            <a:r>
              <a:rPr lang="en-US" sz="1200">
                <a:latin typeface="Georgia"/>
                <a:ea typeface="Georgia"/>
                <a:cs typeface="Georgia"/>
                <a:sym typeface="Georgia"/>
              </a:rPr>
              <a:t>наполнить содержание игр доступными в преодолении трудностями; вооружиться «банком» разнообразного, многовариантного игрового материала, адаптированного для конкретных возрастных групп – каждый «файл» этого банка должен иметь в себе цикл спроектированных, предсказуемых и непрогнозируемых трудностей-задач разного плана (духовного, интеллектуального, физического, художественного), решение которых выводит игру на новый качественный уровень.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200">
                <a:latin typeface="Georgia"/>
                <a:ea typeface="Georgia"/>
                <a:cs typeface="Georgia"/>
                <a:sym typeface="Georgia"/>
              </a:rPr>
              <a:t>4. Обеспечить аудитории право самостоятельно принимать решения и брать на себя ответственность за них.</a:t>
            </a:r>
            <a:endParaRPr b="1" sz="12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-US" sz="1200">
                <a:latin typeface="Georgia"/>
                <a:ea typeface="Georgia"/>
                <a:cs typeface="Georgia"/>
                <a:sym typeface="Georgia"/>
              </a:rPr>
              <a:t>Как этого добиваться: </a:t>
            </a:r>
            <a:r>
              <a:rPr lang="en-US" sz="1200">
                <a:latin typeface="Georgia"/>
                <a:ea typeface="Georgia"/>
                <a:cs typeface="Georgia"/>
                <a:sym typeface="Georgia"/>
              </a:rPr>
              <a:t>создавать ситуации, в которых участникам игры нужно найти определённые решения (в идеале решений может быть столько же, сколько детей участвует в игре); поиск этих решений стимулируется, поддерживается, но и требует от участников контроля за своим поведением и ответственности за провозглашённое.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8"/>
          <p:cNvSpPr txBox="1"/>
          <p:nvPr>
            <p:ph idx="4294967295" type="body"/>
          </p:nvPr>
        </p:nvSpPr>
        <p:spPr>
          <a:xfrm>
            <a:off x="989696" y="594541"/>
            <a:ext cx="77724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2" name="Google Shape;26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514" y="0"/>
            <a:ext cx="696697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/>
          <p:nvPr>
            <p:ph idx="4294967295" type="title"/>
          </p:nvPr>
        </p:nvSpPr>
        <p:spPr>
          <a:xfrm>
            <a:off x="914400" y="381000"/>
            <a:ext cx="7315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КВЕСТ</a:t>
            </a:r>
            <a:endParaRPr/>
          </a:p>
        </p:txBody>
      </p:sp>
      <p:sp>
        <p:nvSpPr>
          <p:cNvPr id="110" name="Google Shape;110;p15"/>
          <p:cNvSpPr txBox="1"/>
          <p:nvPr>
            <p:ph idx="4294967295" type="body"/>
          </p:nvPr>
        </p:nvSpPr>
        <p:spPr>
          <a:xfrm>
            <a:off x="914400" y="1143000"/>
            <a:ext cx="73152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Квест - разновидность городской игры.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Задача – в условиях ограниченного времени необходимо разрешить определенные задачи.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Квест - отличная возможность прожить ситуацию и провести  собственное «расследование» в компании близких, друзей или родственников, что способно очень сплотить.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Это «тренировка» для мозга, благодаря которой повышается гибкость ума, развивается способность подмечать мелкие детали и анализировать ситуацию.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>
            <p:ph idx="4294967295" type="title"/>
          </p:nvPr>
        </p:nvSpPr>
        <p:spPr>
          <a:xfrm>
            <a:off x="914400" y="228600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Виды квестов</a:t>
            </a:r>
            <a:endParaRPr/>
          </a:p>
        </p:txBody>
      </p:sp>
      <p:sp>
        <p:nvSpPr>
          <p:cNvPr id="116" name="Google Shape;116;p16"/>
          <p:cNvSpPr txBox="1"/>
          <p:nvPr>
            <p:ph idx="4294967295" type="body"/>
          </p:nvPr>
        </p:nvSpPr>
        <p:spPr>
          <a:xfrm>
            <a:off x="914400" y="1066800"/>
            <a:ext cx="7315200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1. </a:t>
            </a:r>
            <a:r>
              <a:rPr b="1" i="0" lang="en-US" sz="32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Квеструм или Эскейп-рум.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2. </a:t>
            </a:r>
            <a:r>
              <a:rPr b="1" i="0" lang="en-US" sz="32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Ролевые игры. (Живые квесты)</a:t>
            </a: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3. </a:t>
            </a:r>
            <a:r>
              <a:rPr b="1" i="0" lang="en-US" sz="32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Городской квест. 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4. </a:t>
            </a:r>
            <a:r>
              <a:rPr b="1" i="0" lang="en-US" sz="32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Квест-перфоманс. 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5. </a:t>
            </a:r>
            <a:r>
              <a:rPr b="1" i="0" lang="en-US" sz="32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Виртуальная реальность.</a:t>
            </a: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6. </a:t>
            </a:r>
            <a:r>
              <a:rPr b="1" i="0" lang="en-US" sz="32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Лабиринт. 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7. </a:t>
            </a:r>
            <a:r>
              <a:rPr b="1" i="0" lang="en-US" sz="32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закрытыми глазами.</a:t>
            </a: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</a:pPr>
            <a:r>
              <a:rPr b="0" i="0" lang="en-US" sz="32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8. </a:t>
            </a:r>
            <a:r>
              <a:rPr b="1" i="0" lang="en-US" sz="32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Спортивный квест  или Экшн.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00" y="2276475"/>
            <a:ext cx="2617787" cy="17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3987" y="103187"/>
            <a:ext cx="3784600" cy="189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95400" y="250825"/>
            <a:ext cx="2617787" cy="17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10200" y="4343400"/>
            <a:ext cx="3432175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76400" y="4437062"/>
            <a:ext cx="3087687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05200" y="2143125"/>
            <a:ext cx="3055937" cy="2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idx="4294967295" type="title"/>
          </p:nvPr>
        </p:nvSpPr>
        <p:spPr>
          <a:xfrm>
            <a:off x="914400" y="457200"/>
            <a:ext cx="73152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Конкурс</a:t>
            </a:r>
            <a:endParaRPr/>
          </a:p>
        </p:txBody>
      </p:sp>
      <p:sp>
        <p:nvSpPr>
          <p:cNvPr id="132" name="Google Shape;132;p18"/>
          <p:cNvSpPr txBox="1"/>
          <p:nvPr>
            <p:ph idx="4294967295" type="body"/>
          </p:nvPr>
        </p:nvSpPr>
        <p:spPr>
          <a:xfrm>
            <a:off x="914400" y="1219200"/>
            <a:ext cx="7315200" cy="54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Конкурс (лат. concursus) — соревнование, соискательство  нескольких  лиц в области искусства, наук, спорта и прочего, с целью выделить наиболее выдающегося (или выдающихся) конкурсанта-претендента на победу.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Конкурс – соревнование, состязание в каком-либо виде человеческой деятельности.  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называться </a:t>
            </a:r>
            <a:r>
              <a:rPr b="0" i="0" lang="en-US" sz="20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может «поединок», «защита», «cpaжение», «ринг», «батл», «борьба», «турнир»…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b="0" i="0" sz="2000" u="sng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6200" y="379412"/>
            <a:ext cx="2136775" cy="1603375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152400"/>
            <a:ext cx="2928937" cy="251460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pic>
        <p:nvPicPr>
          <p:cNvPr id="139" name="Google Shape;13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44687" y="4876800"/>
            <a:ext cx="2847975" cy="160020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0" name="Google Shape;14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7800" y="4237037"/>
            <a:ext cx="3670300" cy="244475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1" name="Google Shape;14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7475" y="152400"/>
            <a:ext cx="3657600" cy="2057400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5"/>
              </a:srgbClr>
            </a:outerShdw>
          </a:effectLst>
        </p:spPr>
      </p:pic>
      <p:sp>
        <p:nvSpPr>
          <p:cNvPr id="142" name="Google Shape;142;p19"/>
          <p:cNvSpPr/>
          <p:nvPr/>
        </p:nvSpPr>
        <p:spPr>
          <a:xfrm rot="533155">
            <a:off x="1658937" y="2674937"/>
            <a:ext cx="4735512" cy="1938337"/>
          </a:xfrm>
          <a:prstGeom prst="rect">
            <a:avLst/>
          </a:prstGeom>
          <a:solidFill>
            <a:schemeClr val="accent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ndara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Повысить уровень мастерства, развить свою фантазию и воображение, совершенствуя навыки, волю, вкус, адекватно оценивать себя</a:t>
            </a: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idx="4294967295" type="title"/>
          </p:nvPr>
        </p:nvSpPr>
        <p:spPr>
          <a:xfrm>
            <a:off x="914400" y="228600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Акция</a:t>
            </a:r>
            <a:endParaRPr/>
          </a:p>
        </p:txBody>
      </p:sp>
      <p:sp>
        <p:nvSpPr>
          <p:cNvPr id="148" name="Google Shape;148;p20"/>
          <p:cNvSpPr txBox="1"/>
          <p:nvPr>
            <p:ph idx="4294967295" type="body"/>
          </p:nvPr>
        </p:nvSpPr>
        <p:spPr>
          <a:xfrm>
            <a:off x="1066800" y="1066800"/>
            <a:ext cx="72390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это форма деятельности, характеризующаяся узкой направленностью, многомерностью, интенсивностью, нацеленностью на конкретный результат. </a:t>
            </a:r>
            <a:endParaRPr/>
          </a:p>
          <a:p>
            <a:pPr indent="-342900" lvl="0" marL="34290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•"/>
            </a:pPr>
            <a:r>
              <a:rPr b="0" i="1" lang="en-US" sz="24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 времени можно выделить 	</a:t>
            </a:r>
            <a:r>
              <a:rPr b="0" i="0" lang="en-US" sz="24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кратковременные, </a:t>
            </a:r>
            <a:endParaRPr/>
          </a:p>
          <a:p>
            <a:pPr indent="-342900" lvl="0" marL="34290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rPr b="0" i="0" lang="en-US" sz="24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среднесрочные </a:t>
            </a:r>
            <a:endParaRPr/>
          </a:p>
          <a:p>
            <a:pPr indent="-342900" lvl="0" marL="34290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rPr b="0" i="0" lang="en-US" sz="24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долгосрочные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/>
          <p:nvPr>
            <p:ph idx="4294967295" type="title"/>
          </p:nvPr>
        </p:nvSpPr>
        <p:spPr>
          <a:xfrm>
            <a:off x="914400" y="228600"/>
            <a:ext cx="7239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Благотворительные акции:</a:t>
            </a:r>
            <a:br>
              <a:rPr b="0" i="0" lang="en-US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/>
          </a:p>
        </p:txBody>
      </p:sp>
      <p:sp>
        <p:nvSpPr>
          <p:cNvPr id="154" name="Google Shape;154;p21"/>
          <p:cNvSpPr txBox="1"/>
          <p:nvPr>
            <p:ph idx="4294967295" type="body"/>
          </p:nvPr>
        </p:nvSpPr>
        <p:spPr>
          <a:xfrm>
            <a:off x="914400" y="1066800"/>
            <a:ext cx="7315200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Система мероприятий, цель которых </a:t>
            </a:r>
            <a:r>
              <a:rPr b="1" i="0" lang="en-US" sz="24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пропаганда установок или ценностей, действии или программ, привлечение внимания к проблеме или событию. 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Мероприятия, основная задача которых состоит </a:t>
            </a:r>
            <a:r>
              <a:rPr b="1" i="0" lang="en-US" sz="2400" u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сборе средств и передаче их заранее определенному субъекту.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 Design">
  <a:themeElements>
    <a:clrScheme name="Office">
      <a:dk1>
        <a:srgbClr val="FFFFFF"/>
      </a:dk1>
      <a:lt1>
        <a:srgbClr val="FFFFFF"/>
      </a:lt1>
      <a:dk2>
        <a:srgbClr val="FFFFFF"/>
      </a:dk2>
      <a:lt2>
        <a:srgbClr val="451E00"/>
      </a:lt2>
      <a:accent1>
        <a:srgbClr val="9A5100"/>
      </a:accent1>
      <a:accent2>
        <a:srgbClr val="DE8F00"/>
      </a:accent2>
      <a:accent3>
        <a:srgbClr val="FFFFFF"/>
      </a:accent3>
      <a:accent4>
        <a:srgbClr val="9A5100"/>
      </a:accent4>
      <a:accent5>
        <a:srgbClr val="DE8F00"/>
      </a:accent5>
      <a:accent6>
        <a:srgbClr val="FFFFFF"/>
      </a:accent6>
      <a:hlink>
        <a:srgbClr val="F1C149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