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sldIdLst>
    <p:sldId id="256" r:id="rId2"/>
    <p:sldId id="258" r:id="rId3"/>
    <p:sldId id="353" r:id="rId4"/>
    <p:sldId id="274" r:id="rId5"/>
    <p:sldId id="347" r:id="rId6"/>
    <p:sldId id="348" r:id="rId7"/>
    <p:sldId id="349" r:id="rId8"/>
    <p:sldId id="259" r:id="rId9"/>
    <p:sldId id="267" r:id="rId10"/>
    <p:sldId id="328" r:id="rId11"/>
    <p:sldId id="331" r:id="rId12"/>
    <p:sldId id="332" r:id="rId13"/>
    <p:sldId id="350" r:id="rId14"/>
    <p:sldId id="334" r:id="rId15"/>
    <p:sldId id="351" r:id="rId16"/>
    <p:sldId id="352" r:id="rId17"/>
    <p:sldId id="335" r:id="rId18"/>
    <p:sldId id="354" r:id="rId19"/>
    <p:sldId id="355" r:id="rId20"/>
    <p:sldId id="357" r:id="rId21"/>
    <p:sldId id="341" r:id="rId22"/>
    <p:sldId id="261" r:id="rId23"/>
    <p:sldId id="257" r:id="rId24"/>
    <p:sldId id="260" r:id="rId25"/>
    <p:sldId id="265" r:id="rId26"/>
    <p:sldId id="382" r:id="rId27"/>
    <p:sldId id="384" r:id="rId28"/>
    <p:sldId id="263" r:id="rId29"/>
    <p:sldId id="266" r:id="rId30"/>
    <p:sldId id="268" r:id="rId31"/>
    <p:sldId id="358" r:id="rId32"/>
    <p:sldId id="359" r:id="rId33"/>
    <p:sldId id="360" r:id="rId34"/>
    <p:sldId id="264" r:id="rId35"/>
    <p:sldId id="270" r:id="rId36"/>
    <p:sldId id="363" r:id="rId37"/>
    <p:sldId id="364" r:id="rId38"/>
    <p:sldId id="269" r:id="rId39"/>
    <p:sldId id="365" r:id="rId40"/>
    <p:sldId id="378" r:id="rId41"/>
    <p:sldId id="379" r:id="rId42"/>
    <p:sldId id="380" r:id="rId43"/>
    <p:sldId id="366" r:id="rId44"/>
    <p:sldId id="271" r:id="rId45"/>
    <p:sldId id="370" r:id="rId46"/>
    <p:sldId id="369" r:id="rId47"/>
    <p:sldId id="272" r:id="rId48"/>
    <p:sldId id="273" r:id="rId49"/>
    <p:sldId id="276" r:id="rId50"/>
    <p:sldId id="371" r:id="rId51"/>
    <p:sldId id="372" r:id="rId52"/>
    <p:sldId id="373" r:id="rId53"/>
    <p:sldId id="374" r:id="rId54"/>
    <p:sldId id="375" r:id="rId55"/>
    <p:sldId id="361" r:id="rId56"/>
    <p:sldId id="381" r:id="rId57"/>
    <p:sldId id="344" r:id="rId58"/>
    <p:sldId id="346" r:id="rId59"/>
    <p:sldId id="327" r:id="rId60"/>
  </p:sldIdLst>
  <p:sldSz cx="12192000" cy="6858000"/>
  <p:notesSz cx="7053263" cy="9309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D87BE6D9-4AEB-4067-BF16-74608E048100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503ABE7B-0896-4DC7-8762-1CE79B3F9A6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A47EB-4F40-4749-834D-D1E1C00FA769}" type="slidenum">
              <a:rPr lang="ru-RU" smtClean="0"/>
              <a:t>58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7C7F-74B0-409E-8ECE-D8FCE2200206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E5D5-07F4-43EA-ABEA-CD6F37C22E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7C7F-74B0-409E-8ECE-D8FCE2200206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E5D5-07F4-43EA-ABEA-CD6F37C22E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7C7F-74B0-409E-8ECE-D8FCE2200206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E5D5-07F4-43EA-ABEA-CD6F37C22E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7C7F-74B0-409E-8ECE-D8FCE2200206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E5D5-07F4-43EA-ABEA-CD6F37C22E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7C7F-74B0-409E-8ECE-D8FCE2200206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E5D5-07F4-43EA-ABEA-CD6F37C22E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7C7F-74B0-409E-8ECE-D8FCE2200206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E5D5-07F4-43EA-ABEA-CD6F37C22E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7C7F-74B0-409E-8ECE-D8FCE2200206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E5D5-07F4-43EA-ABEA-CD6F37C22E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7C7F-74B0-409E-8ECE-D8FCE2200206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E5D5-07F4-43EA-ABEA-CD6F37C22E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7C7F-74B0-409E-8ECE-D8FCE2200206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E5D5-07F4-43EA-ABEA-CD6F37C22E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7C7F-74B0-409E-8ECE-D8FCE2200206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E5D5-07F4-43EA-ABEA-CD6F37C22E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7C7F-74B0-409E-8ECE-D8FCE2200206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6E5D5-07F4-43EA-ABEA-CD6F37C22E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37C7F-74B0-409E-8ECE-D8FCE2200206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6E5D5-07F4-43EA-ABEA-CD6F37C22E2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foruminternet.ru/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tD4JMt37fM" TargetMode="External"/><Relationship Id="rId2" Type="http://schemas.openxmlformats.org/officeDocument/2006/relationships/hyperlink" Target="https://www.securitylab.ru/blog/personal/80na20/327141.php?ref=123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publication.pravo.gov.ru/Document/View/0001201705100002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clck.ru/sZnei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youtu.be/K2zhLmsK5hQ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iq.hse.ru/news/492970553.html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k.ru/rukimateri" TargetMode="External"/><Relationship Id="rId5" Type="http://schemas.openxmlformats.org/officeDocument/2006/relationships/hyperlink" Target="https://youth-library.com.ru/podkasts" TargetMode="Externa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sbiblioteka" TargetMode="External"/><Relationship Id="rId3" Type="http://schemas.openxmlformats.org/officeDocument/2006/relationships/hyperlink" Target="mailto:editor@modern-lib.ru" TargetMode="External"/><Relationship Id="rId7" Type="http://schemas.openxmlformats.org/officeDocument/2006/relationships/hyperlink" Target="http://vk.com/sbiblioteka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sbiblioteka.blogspot.com/" TargetMode="External"/><Relationship Id="rId11" Type="http://schemas.openxmlformats.org/officeDocument/2006/relationships/image" Target="../media/image2.jpeg"/><Relationship Id="rId5" Type="http://schemas.openxmlformats.org/officeDocument/2006/relationships/hyperlink" Target="http://www.litera-ml.ru/" TargetMode="External"/><Relationship Id="rId10" Type="http://schemas.microsoft.com/office/2007/relationships/hdphoto" Target="../media/hdphoto1.wdp"/><Relationship Id="rId4" Type="http://schemas.openxmlformats.org/officeDocument/2006/relationships/hyperlink" Target="mailto:Lkazak@mail.ru" TargetMode="Externa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2670" y="1068705"/>
            <a:ext cx="11030585" cy="2387600"/>
          </a:xfrm>
        </p:spPr>
        <p:txBody>
          <a:bodyPr>
            <a:normAutofit/>
          </a:bodyPr>
          <a:lstStyle/>
          <a:p>
            <a:r>
              <a:rPr lang="ru-RU" sz="4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СОВРЕМЕННАЯ БИБЛИОТЕКА:</a:t>
            </a:r>
            <a:br>
              <a:rPr lang="ru-RU" sz="4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АНФАС И ПРОФИЛЬ</a:t>
            </a:r>
            <a:endParaRPr lang="ru-RU" altLang="ru-RU" sz="3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76500" y="5202238"/>
            <a:ext cx="9144000" cy="1655762"/>
          </a:xfrm>
        </p:spPr>
        <p:txBody>
          <a:bodyPr/>
          <a:lstStyle/>
          <a:p>
            <a:pPr algn="r"/>
            <a:r>
              <a:rPr lang="ru-RU" b="1" dirty="0">
                <a:solidFill>
                  <a:srgbClr val="002060"/>
                </a:solidFill>
              </a:rPr>
              <a:t>Любовь Александровна КАЗАЧЕНКОВА,</a:t>
            </a: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главный редактор журнала «Современная библиотека»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52137" y="2952137"/>
            <a:ext cx="6858002" cy="953728"/>
          </a:xfrm>
          <a:prstGeom prst="rect">
            <a:avLst/>
          </a:prstGeom>
          <a:blipFill>
            <a:blip r:embed="rId4">
              <a:alphaModFix amt="13000"/>
            </a:blip>
            <a:stretch>
              <a:fillRect/>
            </a:stretch>
          </a:blip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Стрелка: влево 2"/>
          <p:cNvSpPr/>
          <p:nvPr/>
        </p:nvSpPr>
        <p:spPr>
          <a:xfrm flipV="1">
            <a:off x="9188153" y="861274"/>
            <a:ext cx="680720" cy="59436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лево 4"/>
          <p:cNvSpPr/>
          <p:nvPr/>
        </p:nvSpPr>
        <p:spPr>
          <a:xfrm flipV="1">
            <a:off x="10189050" y="3608593"/>
            <a:ext cx="680720" cy="59436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Стрелка: влево 4"/>
          <p:cNvSpPr/>
          <p:nvPr/>
        </p:nvSpPr>
        <p:spPr>
          <a:xfrm flipV="1">
            <a:off x="8077200" y="3672840"/>
            <a:ext cx="680720" cy="59436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лево 5"/>
          <p:cNvSpPr/>
          <p:nvPr/>
        </p:nvSpPr>
        <p:spPr>
          <a:xfrm flipV="1">
            <a:off x="9453880" y="4109720"/>
            <a:ext cx="680720" cy="59436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лево 6"/>
          <p:cNvSpPr/>
          <p:nvPr/>
        </p:nvSpPr>
        <p:spPr>
          <a:xfrm flipV="1">
            <a:off x="10149840" y="4780280"/>
            <a:ext cx="680720" cy="59436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: влево 1"/>
          <p:cNvSpPr/>
          <p:nvPr/>
        </p:nvSpPr>
        <p:spPr>
          <a:xfrm rot="10800000" flipV="1">
            <a:off x="502336" y="4023496"/>
            <a:ext cx="650547" cy="679944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3" name="Стрелка: влево 2"/>
          <p:cNvSpPr/>
          <p:nvPr/>
        </p:nvSpPr>
        <p:spPr>
          <a:xfrm rot="10800000" flipV="1">
            <a:off x="502336" y="4780280"/>
            <a:ext cx="650547" cy="679943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8" name="Стрелка: влево 7"/>
          <p:cNvSpPr/>
          <p:nvPr/>
        </p:nvSpPr>
        <p:spPr>
          <a:xfrm flipV="1">
            <a:off x="6096000" y="5825815"/>
            <a:ext cx="680720" cy="59436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Стрелка: влево 4"/>
          <p:cNvSpPr/>
          <p:nvPr/>
        </p:nvSpPr>
        <p:spPr>
          <a:xfrm rot="5400000" flipV="1">
            <a:off x="1971040" y="5773214"/>
            <a:ext cx="680720" cy="59436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6334897" y="1087395"/>
            <a:ext cx="5008606" cy="21356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лево 5"/>
          <p:cNvSpPr/>
          <p:nvPr/>
        </p:nvSpPr>
        <p:spPr>
          <a:xfrm rot="5400000" flipV="1">
            <a:off x="6874901" y="5652149"/>
            <a:ext cx="680720" cy="59436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70864" y="1508716"/>
            <a:ext cx="2477386" cy="14672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Стрелка: влево 4"/>
          <p:cNvSpPr/>
          <p:nvPr/>
        </p:nvSpPr>
        <p:spPr>
          <a:xfrm rot="10800000" flipV="1">
            <a:off x="670560" y="4749800"/>
            <a:ext cx="680720" cy="59436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Стрелка: влево 3"/>
          <p:cNvSpPr/>
          <p:nvPr/>
        </p:nvSpPr>
        <p:spPr>
          <a:xfrm rot="10800000">
            <a:off x="876507" y="3682314"/>
            <a:ext cx="680720" cy="15651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лево 4"/>
          <p:cNvSpPr/>
          <p:nvPr/>
        </p:nvSpPr>
        <p:spPr>
          <a:xfrm rot="10800000">
            <a:off x="876507" y="4172465"/>
            <a:ext cx="680720" cy="15651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лево 5"/>
          <p:cNvSpPr/>
          <p:nvPr/>
        </p:nvSpPr>
        <p:spPr>
          <a:xfrm rot="10800000">
            <a:off x="876507" y="4328984"/>
            <a:ext cx="680720" cy="15651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6300" y="281042"/>
            <a:ext cx="111823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FF0000"/>
                </a:solidFill>
              </a:rPr>
              <a:t>СОВРЕМЕННАЯ БИБЛИОТЕКА: ЧТО ЭТО 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ru-RU" sz="3500" b="1" dirty="0">
                <a:solidFill>
                  <a:srgbClr val="FF0000"/>
                </a:solidFill>
              </a:rPr>
              <a:t>И ДЛЯ ЧЕГО?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52525" y="1410947"/>
            <a:ext cx="1118235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>
                <a:solidFill>
                  <a:srgbClr val="002060"/>
                </a:solidFill>
              </a:rPr>
              <a:t>МАНИФЕСТ ПУБЛИЧНЫХ БИБЛИОТЕК ЮНЕСКО/ИФЛА</a:t>
            </a:r>
          </a:p>
          <a:p>
            <a:r>
              <a:rPr lang="ru-RU" sz="3500" b="1" dirty="0">
                <a:solidFill>
                  <a:srgbClr val="002060"/>
                </a:solidFill>
              </a:rPr>
              <a:t>в редакции 2022 года</a:t>
            </a:r>
          </a:p>
          <a:p>
            <a:endParaRPr lang="ru-RU" sz="2500" b="1" dirty="0">
              <a:solidFill>
                <a:srgbClr val="002060"/>
              </a:solidFill>
            </a:endParaRPr>
          </a:p>
          <a:p>
            <a:r>
              <a:rPr lang="ru-RU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Публичная библиотека, открывающая путь к знаниям на местном уровне, необходима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</a:t>
            </a:r>
            <a:r>
              <a:rPr lang="ru-RU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endParaRPr lang="ru-RU" sz="22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2D30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обеспечения непрерывного </a:t>
            </a:r>
            <a:r>
              <a:rPr lang="ru-RU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обучения</a:t>
            </a:r>
            <a:r>
              <a:rPr lang="ru-RU" sz="2200" b="1" dirty="0">
                <a:solidFill>
                  <a:srgbClr val="2D30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самостоятельного принятия решений и культурного развития</a:t>
            </a:r>
            <a:r>
              <a:rPr lang="ru-RU" sz="2200" b="1" dirty="0">
                <a:solidFill>
                  <a:srgbClr val="2D30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граждан и социальных групп;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2D303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2200" b="1" dirty="0">
                <a:solidFill>
                  <a:srgbClr val="2D30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закладывает </a:t>
            </a:r>
            <a:r>
              <a:rPr lang="ru-RU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фундамент для становления здорового общества знаний</a:t>
            </a:r>
            <a:r>
              <a:rPr lang="ru-RU" sz="2200" b="1" dirty="0">
                <a:solidFill>
                  <a:srgbClr val="2D30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предоставляя </a:t>
            </a:r>
            <a:r>
              <a:rPr lang="ru-RU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доступ</a:t>
            </a:r>
            <a:r>
              <a:rPr lang="ru-RU" sz="2200" b="1" dirty="0">
                <a:solidFill>
                  <a:srgbClr val="2D30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создавая условия для формирования знаний и обмена всеми их видами, включая научные и краеведческие, без каких-либо коммерческих, технологических или правовых преград.</a:t>
            </a:r>
            <a:endParaRPr lang="ru-RU" sz="2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52137" y="2952137"/>
            <a:ext cx="6858002" cy="953728"/>
          </a:xfrm>
          <a:prstGeom prst="rect">
            <a:avLst/>
          </a:prstGeom>
          <a:blipFill>
            <a:blip r:embed="rId4">
              <a:alphaModFix amt="13000"/>
            </a:blip>
            <a:stretch>
              <a:fillRect/>
            </a:stretch>
          </a:blipFill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60" y="650240"/>
            <a:ext cx="5400040" cy="540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2706" y="689788"/>
            <a:ext cx="519176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3500" b="1" dirty="0">
                <a:solidFill>
                  <a:srgbClr val="002060"/>
                </a:solidFill>
              </a:rPr>
              <a:t>ВСТРОЕНЫ ЛИ БИБЛИОТЕКИ В НОВУЮ МЕДИАРЕАЛЬНОСТЬ?</a:t>
            </a:r>
          </a:p>
          <a:p>
            <a:pPr marL="457200" indent="-4572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3500" b="1" dirty="0">
              <a:solidFill>
                <a:srgbClr val="002060"/>
              </a:solidFill>
            </a:endParaRPr>
          </a:p>
          <a:p>
            <a:pPr marL="457200" indent="-4572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3500" b="1" dirty="0">
                <a:solidFill>
                  <a:srgbClr val="002060"/>
                </a:solidFill>
              </a:rPr>
              <a:t>ГОТОВЫ ЛИ ОНИ В НЕЙ РАБОТАТЬ, С КЕМ БУДУТ КООПЕРИРОВАТЬСЯ и ЗАЧЕМ?</a:t>
            </a:r>
          </a:p>
          <a:p>
            <a:pPr marL="457200" indent="-4572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35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2480" y="81280"/>
            <a:ext cx="518160" cy="6414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БУДУЩЕЕ</a:t>
            </a:r>
          </a:p>
          <a:p>
            <a:pPr>
              <a:lnSpc>
                <a:spcPts val="2900"/>
              </a:lnSpc>
            </a:pPr>
            <a:endParaRPr lang="ru-RU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00"/>
              </a:lnSpc>
            </a:pPr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НАСТОЯЩЕЕ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3848522"/>
            <a:ext cx="4334933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34" y="1158822"/>
            <a:ext cx="36576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04799"/>
            <a:ext cx="3657601" cy="2439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466725" y="4208799"/>
            <a:ext cx="2943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</a:rPr>
              <a:t>ФОНДЫ, ДОСТУП И НАВИГАЦИЯ ПО ИНТЕРНЕТ-РЕСУРСАМ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82087" y="4214930"/>
            <a:ext cx="2943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</a:rPr>
              <a:t>ЛЮДИ ВНУТРИ И ВНЕ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35727" y="3213075"/>
            <a:ext cx="3520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</a:rPr>
              <a:t>ТЕХНИЧЕСКОЕ ОСНАЩЕНИЕ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725" y="159707"/>
            <a:ext cx="111823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FF0000"/>
                </a:solidFill>
              </a:rPr>
              <a:t>СОВРЕМЕННАЯ БИБЛИОТЕКА: ЧТО ЭТО ТАКОЕ СЕГОДНЯ?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925" y="1423014"/>
            <a:ext cx="11499133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ru-RU" sz="3800" b="1" dirty="0">
                <a:solidFill>
                  <a:srgbClr val="002060"/>
                </a:solidFill>
              </a:rPr>
              <a:t> </a:t>
            </a:r>
            <a:r>
              <a:rPr lang="en-US" sz="3800" b="1" dirty="0">
                <a:solidFill>
                  <a:srgbClr val="002060"/>
                </a:solidFill>
              </a:rPr>
              <a:t> </a:t>
            </a:r>
            <a:r>
              <a:rPr lang="ru-RU" sz="3300" b="1" dirty="0">
                <a:solidFill>
                  <a:srgbClr val="002060"/>
                </a:solidFill>
              </a:rPr>
              <a:t>Стратегия развития библиотечного дела до 2030 г.</a:t>
            </a:r>
          </a:p>
          <a:p>
            <a:pPr marL="342900" indent="-342900">
              <a:buBlip>
                <a:blip r:embed="rId2"/>
              </a:buBlip>
            </a:pPr>
            <a:r>
              <a:rPr lang="ru-RU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ru-RU" sz="3300" b="1" dirty="0">
                <a:solidFill>
                  <a:srgbClr val="002060"/>
                </a:solidFill>
              </a:rPr>
              <a:t>Национальный проект «Культура»</a:t>
            </a:r>
          </a:p>
          <a:p>
            <a:pPr marL="342900" indent="-342900">
              <a:buBlip>
                <a:blip r:embed="rId2"/>
              </a:buBlip>
            </a:pPr>
            <a:r>
              <a:rPr lang="ru-RU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ru-RU" sz="3300" b="1" dirty="0">
                <a:solidFill>
                  <a:srgbClr val="002060"/>
                </a:solidFill>
              </a:rPr>
              <a:t>Манифест публичных библиотек ИФЛА/ЮНЕСКО</a:t>
            </a:r>
          </a:p>
          <a:p>
            <a:pPr marL="342900" indent="-342900">
              <a:buBlip>
                <a:blip r:embed="rId2"/>
              </a:buBlip>
            </a:pPr>
            <a:r>
              <a:rPr lang="ru-RU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ru-RU" sz="3300" b="1" dirty="0">
                <a:solidFill>
                  <a:srgbClr val="002060"/>
                </a:solidFill>
              </a:rPr>
              <a:t>Цели устойчивого развития человечества до 2030 г. ООН</a:t>
            </a:r>
          </a:p>
          <a:p>
            <a:pPr marL="342900" indent="-342900">
              <a:buBlip>
                <a:blip r:embed="rId2"/>
              </a:buBlip>
            </a:pPr>
            <a:r>
              <a:rPr lang="ru-RU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ru-RU" sz="3300" b="1" dirty="0">
                <a:solidFill>
                  <a:srgbClr val="002060"/>
                </a:solidFill>
              </a:rPr>
              <a:t>Концепция развития креативных  индустрий</a:t>
            </a:r>
          </a:p>
          <a:p>
            <a:pPr marL="342900" indent="-342900">
              <a:buBlip>
                <a:blip r:embed="rId2"/>
              </a:buBlip>
            </a:pPr>
            <a:r>
              <a:rPr lang="ru-RU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ru-RU" sz="3300" b="1" dirty="0">
                <a:solidFill>
                  <a:srgbClr val="002060"/>
                </a:solidFill>
              </a:rPr>
              <a:t>Доктрина информационной безопасности</a:t>
            </a:r>
          </a:p>
          <a:p>
            <a:pPr marL="342900" indent="-342900">
              <a:buBlip>
                <a:blip r:embed="rId2"/>
              </a:buBlip>
            </a:pPr>
            <a:r>
              <a:rPr lang="en-US" sz="3300" b="1" i="0" dirty="0">
                <a:solidFill>
                  <a:srgbClr val="002060"/>
                </a:solidFill>
                <a:effectLst/>
              </a:rPr>
              <a:t>  </a:t>
            </a:r>
            <a:r>
              <a:rPr lang="ru-RU" sz="3300" b="1" i="0" dirty="0">
                <a:solidFill>
                  <a:srgbClr val="002060"/>
                </a:solidFill>
                <a:effectLst/>
              </a:rPr>
              <a:t>Стратегия развития информационного общества</a:t>
            </a:r>
            <a:r>
              <a:rPr lang="en-US" sz="3300" b="1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3300" b="1" i="0" dirty="0">
                <a:solidFill>
                  <a:srgbClr val="002060"/>
                </a:solidFill>
                <a:effectLst/>
              </a:rPr>
              <a:t>–2030</a:t>
            </a:r>
            <a:r>
              <a:rPr lang="en-US" sz="3300" b="1" i="0" dirty="0">
                <a:solidFill>
                  <a:srgbClr val="002060"/>
                </a:solidFill>
                <a:effectLst/>
              </a:rPr>
              <a:t> </a:t>
            </a:r>
            <a:br>
              <a:rPr lang="ru-RU" sz="3300" b="1" i="0" dirty="0">
                <a:solidFill>
                  <a:srgbClr val="002060"/>
                </a:solidFill>
                <a:effectLst/>
              </a:rPr>
            </a:br>
            <a:endParaRPr lang="ru-RU" sz="3300" b="1" i="0" dirty="0">
              <a:solidFill>
                <a:srgbClr val="002060"/>
              </a:solidFill>
              <a:effectLst/>
            </a:endParaRPr>
          </a:p>
          <a:p>
            <a:endParaRPr lang="ru-RU" sz="3800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6502300" y="793750"/>
            <a:ext cx="32639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800" b="1" i="0" u="none" strike="noStrike" cap="none" normalizeH="0" baseline="0">
                <a:ln>
                  <a:noFill/>
                </a:ln>
                <a:solidFill>
                  <a:srgbClr val="001739"/>
                </a:solidFill>
                <a:effectLst/>
                <a:latin typeface="FuturaPT"/>
                <a:cs typeface="Times New Roman" panose="02020603050405020304" pitchFamily="18" charset="0"/>
              </a:rPr>
              <a:t>25 апреля в пресс-центре МИА «Россия сегодня» пройдет «XI Форум безопасного интернета»</a:t>
            </a:r>
            <a:endParaRPr kumimoji="0" lang="ru-RU" altLang="ru-R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768250" y="4508500"/>
            <a:ext cx="36449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600" b="0" i="0" u="none" strike="noStrike" cap="none" normalizeH="0" baseline="0">
                <a:ln>
                  <a:noFill/>
                </a:ln>
                <a:solidFill>
                  <a:srgbClr val="001739"/>
                </a:solidFill>
                <a:effectLst/>
                <a:latin typeface="FuturaPT"/>
                <a:cs typeface="Times New Roman" panose="02020603050405020304" pitchFamily="18" charset="0"/>
              </a:rPr>
              <a:t>В Форуме ожидается участие международных делегаций из Турции, Белоруссии, Казахстана и Китая. К участию в Форуме приглашаются представители органов власти, ИТ- компаний и просто пользователи Интернета, которые хотят обсудить будущее Интернета во всем мире.</a:t>
            </a:r>
            <a:br>
              <a:rPr kumimoji="0" lang="ru-RU" altLang="ru-RU" sz="1600" b="0" i="0" u="none" strike="noStrike" cap="none" normalizeH="0" baseline="0">
                <a:ln>
                  <a:noFill/>
                </a:ln>
                <a:solidFill>
                  <a:srgbClr val="001739"/>
                </a:solidFill>
                <a:effectLst/>
                <a:latin typeface="FuturaPT"/>
                <a:cs typeface="Times New Roman" panose="02020603050405020304" pitchFamily="18" charset="0"/>
              </a:rPr>
            </a:br>
            <a:br>
              <a:rPr kumimoji="0" lang="ru-RU" altLang="ru-RU" sz="1600" b="0" i="0" u="none" strike="noStrike" cap="none" normalizeH="0" baseline="0">
                <a:ln>
                  <a:noFill/>
                </a:ln>
                <a:solidFill>
                  <a:srgbClr val="001739"/>
                </a:solidFill>
                <a:effectLst/>
                <a:latin typeface="FuturaPT"/>
                <a:cs typeface="Times New Roman" panose="02020603050405020304" pitchFamily="18" charset="0"/>
              </a:rPr>
            </a:br>
            <a:br>
              <a:rPr kumimoji="0" lang="ru-RU" altLang="ru-RU" sz="1600" b="0" i="0" u="none" strike="noStrike" cap="none" normalizeH="0" baseline="0">
                <a:ln>
                  <a:noFill/>
                </a:ln>
                <a:solidFill>
                  <a:srgbClr val="001739"/>
                </a:solidFill>
                <a:effectLst/>
                <a:latin typeface="FuturaPT"/>
                <a:cs typeface="Times New Roman" panose="02020603050405020304" pitchFamily="18" charset="0"/>
              </a:rPr>
            </a:br>
            <a:endParaRPr kumimoji="0" lang="ru-RU" altLang="ru-R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725" y="159707"/>
            <a:ext cx="111823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FF0000"/>
                </a:solidFill>
              </a:rPr>
              <a:t>СОВРЕМЕННАЯ БИБЛИОТЕКА: ДОКУМЕНТЫ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051" y="640913"/>
            <a:ext cx="11572874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библиотечного дела основано на следующих принципах: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российской культуры, традиционных ценностей в интересах национальной безопасности, </a:t>
            </a:r>
            <a:r>
              <a:rPr lang="ru-RU" sz="17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укрепления единства нации, политической и социальной стабильности;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</a:t>
            </a:r>
            <a:r>
              <a:rPr lang="ru-RU" sz="17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способствующих всестороннему духовному, нравственному, интеллектуальному и творческому развитию детей и подростков, воспитанию в них патриотизма, гражданственности и уважения к старшим;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жизни </a:t>
            </a:r>
            <a:r>
              <a:rPr lang="ru-RU" sz="17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обеспечение прав граждан на доступ к объективной, достоверной и безопасной информации посредством библиотечного обслуживания;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свободы выбора </a:t>
            </a:r>
            <a:r>
              <a:rPr lang="ru-RU" sz="17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способов и средств доступа к информации и получения знаний в цифровом (электронном) и бумажном виде;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максимальной актуальности</a:t>
            </a:r>
            <a:r>
              <a:rPr lang="ru-RU" sz="17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полноты, открытости, достоверности и доступности информации;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развития информационной инфраструктуры для равного доступа </a:t>
            </a:r>
            <a:r>
              <a:rPr lang="ru-RU" sz="17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государственным (муниципальным) услугам, информации о культурной, духовной, научной, экономической жизни общества, пространству знаний в электронной среде;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и развитие библиотек как площадок офлайн-коммуникаций</a:t>
            </a:r>
            <a:r>
              <a:rPr lang="ru-RU" sz="17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защиты приоритетов государства и интересов граждан в информационной сфере,</a:t>
            </a:r>
            <a:r>
              <a:rPr lang="ru-RU" sz="17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предоставление информации и услуг, способствующих поддержанию высокого культурного и образовательного уровня граждан Российской Федерации; </a:t>
            </a:r>
            <a:endParaRPr lang="ru-RU" sz="17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необходимость развития механизмов </a:t>
            </a:r>
            <a:r>
              <a:rPr lang="ru-RU" sz="17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межотраслевого взаимодействия и координации деятельности </a:t>
            </a:r>
            <a:r>
              <a:rPr lang="ru-RU" sz="17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заинтересованных федеральных органов исполнительной власти, органов исполнительной власти субъектов Российской Федерации, органов местного самоуправления, соответствующих общественных, научных, образовательных организаций, институтов гражданского общества и экспертного сообщества. 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50" y="58355"/>
            <a:ext cx="110871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00" b="1" dirty="0">
                <a:solidFill>
                  <a:srgbClr val="002060"/>
                </a:solidFill>
              </a:rPr>
              <a:t>Стратегия развития библиотечного дела до 2030 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2025" y="310634"/>
            <a:ext cx="1068704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300" b="1" dirty="0">
                <a:solidFill>
                  <a:srgbClr val="C00000"/>
                </a:solidFill>
              </a:rPr>
              <a:t>Манифест публичных библиотек ИФЛА/ЮНЕСКО</a:t>
            </a:r>
            <a:endParaRPr lang="ru-RU" sz="33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983" y="994731"/>
            <a:ext cx="1145313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2D30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Публичная библиотека — </a:t>
            </a:r>
            <a:r>
              <a:rPr lang="ru-RU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местный центр информации</a:t>
            </a:r>
            <a:r>
              <a:rPr lang="ru-RU" sz="2200" dirty="0">
                <a:solidFill>
                  <a:srgbClr val="2D30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 котором читатели могут получить всевозможные знания. Она является важной составляющей общества знаний, постоянно адаптирующегося к новым средствам коммуникации с целью выполнения обязательства по предоставлению всеобщего доступа к информации и использования её для всех людей. </a:t>
            </a:r>
            <a:endParaRPr lang="ru-RU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>
              <a:solidFill>
                <a:srgbClr val="2D303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200" dirty="0">
                <a:solidFill>
                  <a:srgbClr val="2D30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Библиотеки — это </a:t>
            </a:r>
            <a:r>
              <a:rPr lang="ru-RU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создатели сообщества</a:t>
            </a:r>
            <a:r>
              <a:rPr lang="ru-RU" sz="2200" dirty="0">
                <a:solidFill>
                  <a:srgbClr val="2D30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активно привлекающие новую аудиторию.</a:t>
            </a:r>
            <a:endParaRPr lang="ru-RU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>
              <a:solidFill>
                <a:srgbClr val="2D303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200" dirty="0">
                <a:solidFill>
                  <a:srgbClr val="2D30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Публичная библиотека предоставляет свои </a:t>
            </a:r>
            <a:r>
              <a:rPr lang="ru-RU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услуги на основе равенства доступа всех</a:t>
            </a:r>
            <a:r>
              <a:rPr lang="ru-RU" sz="2200" dirty="0">
                <a:solidFill>
                  <a:srgbClr val="2D30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независимо от возраста, этнической принадлежности, пола, вероисповедания, национальности, языка, социального положения и любых других признаков.</a:t>
            </a:r>
            <a:endParaRPr lang="ru-RU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solidFill>
                  <a:srgbClr val="2D30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фондах должны храниться материалы, отвечающие потребностям всех возрастных групп. </a:t>
            </a:r>
            <a:endParaRPr lang="ru-RU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>
              <a:solidFill>
                <a:srgbClr val="2D303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???Фонды и услуги не должны подвергаться какой-либо идеологической, политической или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религиозной цензуре, а также коммерческому давлению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.???</a:t>
            </a:r>
            <a:endParaRPr lang="ru-RU" sz="2200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6A077-0EBA-93AF-B2DE-8AFD6B573299}"/>
              </a:ext>
            </a:extLst>
          </p:cNvPr>
          <p:cNvSpPr txBox="1"/>
          <p:nvPr/>
        </p:nvSpPr>
        <p:spPr>
          <a:xfrm>
            <a:off x="301689" y="358929"/>
            <a:ext cx="1158862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</a:rPr>
              <a:t>Всемирная конференция ЮНЕСКО «Мондиакульт-2022»</a:t>
            </a:r>
          </a:p>
          <a:p>
            <a:endParaRPr lang="ru-RU" sz="1500" dirty="0"/>
          </a:p>
          <a:p>
            <a:r>
              <a:rPr lang="ru-RU" sz="2000" dirty="0"/>
              <a:t>Глава делегации России, первый заместитель министра культуры РФ </a:t>
            </a:r>
            <a:r>
              <a:rPr lang="ru-RU" sz="2000" b="1" dirty="0"/>
              <a:t>Сергей </a:t>
            </a:r>
            <a:r>
              <a:rPr lang="ru-RU" sz="2000" b="1" dirty="0" err="1"/>
              <a:t>Обрывалин</a:t>
            </a:r>
            <a:r>
              <a:rPr lang="ru-RU" sz="2000" b="1" dirty="0"/>
              <a:t> </a:t>
            </a:r>
            <a:r>
              <a:rPr lang="ru-RU" sz="2000" dirty="0"/>
              <a:t>выступил с докладом на тематической сессии Обновленная и усиленная культурная политика». В своей речи он подчеркнул, что, </a:t>
            </a:r>
            <a:r>
              <a:rPr lang="ru-RU" sz="2000" dirty="0">
                <a:solidFill>
                  <a:srgbClr val="C00000"/>
                </a:solidFill>
              </a:rPr>
              <a:t>являясь неотъемлемой частью мировой культуры, российская культура служит важным инструментом для сотрудничества и диалога на международном уровне. Его выступление завершилось бурными аплодисментами участников мероприятия.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НО!</a:t>
            </a:r>
          </a:p>
          <a:p>
            <a:r>
              <a:rPr lang="ru-RU" sz="2000" dirty="0"/>
              <a:t>После утверждения итоговой декларации «Мондиакульт-2022» слово взял представитель Литвы. Он говорил от имени 48 стран, среди которых Австрия, Бельгия, Германия, Великобритания, Латвия, Литва, Эстония, Польша, Канада, США и др., обвинил РФ за якобы повреждение российскими войсками объектов культурного наследия, принадлежащих Украине.</a:t>
            </a:r>
          </a:p>
          <a:p>
            <a:endParaRPr lang="ru-RU" sz="2000" dirty="0"/>
          </a:p>
          <a:p>
            <a:r>
              <a:rPr lang="ru-RU" sz="2000" dirty="0"/>
              <a:t>«Сейчас, Вы уважаемые собравшиеся, видели, как представители 48 стран вновь пытались использовать площадку нашего мероприятия для отстаивания своих политических интересов. Война на Украине идёт уже 8 лет. Но ни одна из 48 стран ни слова не сказала о невинных жертвах Донецка, Луганска, о разрушенных жизнях российских и украинских детей. Такие заявления однобокие, необъективные и наносят непоправимый ущерб мировой культуре, разрушают то хрупкое согласие, которое пытается сохранить ЮНЕСКО!» - заметил </a:t>
            </a:r>
            <a:r>
              <a:rPr lang="ru-RU" sz="2000" dirty="0" err="1"/>
              <a:t>С.Обрывалин</a:t>
            </a:r>
            <a:endParaRPr lang="ru-RU" sz="2000" dirty="0"/>
          </a:p>
          <a:p>
            <a:endParaRPr lang="ru-RU" sz="2000" dirty="0"/>
          </a:p>
          <a:p>
            <a:r>
              <a:rPr lang="ru-RU" sz="2000" i="1" dirty="0"/>
              <a:t>Источник: Канал Министерства культуры в Telegram (https://t.me/mincultrussia/1503)</a:t>
            </a:r>
          </a:p>
        </p:txBody>
      </p:sp>
    </p:spTree>
    <p:extLst>
      <p:ext uri="{BB962C8B-B14F-4D97-AF65-F5344CB8AC3E}">
        <p14:creationId xmlns:p14="http://schemas.microsoft.com/office/powerpoint/2010/main" val="2613439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B399E4-42DB-0BC1-8FDE-D63576046F8C}"/>
              </a:ext>
            </a:extLst>
          </p:cNvPr>
          <p:cNvSpPr txBox="1"/>
          <p:nvPr/>
        </p:nvSpPr>
        <p:spPr>
          <a:xfrm>
            <a:off x="5284381" y="515535"/>
            <a:ext cx="572183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ПРИМЕР. В Киеве демонтировали мемориальную доску Герою Советского Союза, генералу Дмитрию Михайловичу Карбышеву.</a:t>
            </a: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Карбышев: по роду казак, дворянин, участник русско-японской, Первой мировой, с марта 1918 года в Красной армии. В 40-е крупнейший специалист военно-инженерного дела в мире, автор многих работ. Финская была его четвёртой войной, Отечественная - пятой.</a:t>
            </a: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Помимо того, что он был советским генералом, он ещё и руководил восстановительными работами… в Троице-Сергеевой лавре. </a:t>
            </a: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633D11-3301-1D65-6175-5F3CA4BEAD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r="19674"/>
          <a:stretch/>
        </p:blipFill>
        <p:spPr>
          <a:xfrm>
            <a:off x="304439" y="1036531"/>
            <a:ext cx="4802881" cy="44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14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712" y="221546"/>
            <a:ext cx="11458575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00" b="1" dirty="0">
                <a:solidFill>
                  <a:srgbClr val="C00000"/>
                </a:solidFill>
              </a:rPr>
              <a:t>Цели устойчивого развития </a:t>
            </a:r>
          </a:p>
          <a:p>
            <a:r>
              <a:rPr lang="ru-RU" sz="2900" b="1" dirty="0">
                <a:solidFill>
                  <a:srgbClr val="C00000"/>
                </a:solidFill>
              </a:rPr>
              <a:t>(</a:t>
            </a:r>
            <a:r>
              <a:rPr lang="en-US" sz="2900" b="1" dirty="0">
                <a:solidFill>
                  <a:srgbClr val="C00000"/>
                </a:solidFill>
              </a:rPr>
              <a:t> </a:t>
            </a:r>
            <a:r>
              <a:rPr lang="ru-RU" sz="2900" b="1" dirty="0">
                <a:solidFill>
                  <a:srgbClr val="C00000"/>
                </a:solidFill>
              </a:rPr>
              <a:t>из </a:t>
            </a:r>
            <a:r>
              <a:rPr lang="ru-RU" sz="2500" b="1" dirty="0">
                <a:solidFill>
                  <a:srgbClr val="C00000"/>
                </a:solidFill>
              </a:rPr>
              <a:t>Стратегии развития библиотечного дела в Российской Федерации до 2030 г.)</a:t>
            </a:r>
            <a:endParaRPr lang="en-US" sz="2500" b="1" dirty="0">
              <a:solidFill>
                <a:srgbClr val="C00000"/>
              </a:solidFill>
            </a:endParaRPr>
          </a:p>
          <a:p>
            <a:endParaRPr lang="ru-RU" sz="2900" b="1" dirty="0">
              <a:solidFill>
                <a:srgbClr val="C00000"/>
              </a:solidFill>
            </a:endParaRPr>
          </a:p>
          <a:p>
            <a:r>
              <a:rPr lang="ru-RU" sz="21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Библиотеки поддерживают Цели устойчивого развития государства, поскольку в них: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поддерживается обращение граждан к </a:t>
            </a:r>
            <a:r>
              <a:rPr lang="ru-RU" sz="21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качественной и разнообразной информации</a:t>
            </a:r>
            <a:r>
              <a:rPr lang="ru-RU" sz="2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том числе приобщение детей и подростков к регулярному чтению книг;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продвигаются </a:t>
            </a:r>
            <a:r>
              <a:rPr lang="ru-RU" sz="21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универсальная грамотность</a:t>
            </a:r>
            <a:r>
              <a:rPr lang="ru-RU" sz="2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включая медийную и информационную, и навыки цифровой грамотности;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заполняются </a:t>
            </a:r>
            <a:r>
              <a:rPr lang="ru-RU" sz="21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пробелы в доступе к информации </a:t>
            </a:r>
            <a:r>
              <a:rPr lang="ru-RU" sz="2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и оказывается помощь Правительству Российской Федерации, гражданскому обществу и бизнесу лучше понять местные информационные потребности;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предоставляется </a:t>
            </a:r>
            <a:r>
              <a:rPr lang="ru-RU" sz="21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для реализации государственных программ </a:t>
            </a:r>
            <a:r>
              <a:rPr lang="ru-RU" sz="2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 и сервисов;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развивается </a:t>
            </a:r>
            <a:r>
              <a:rPr lang="ru-RU" sz="21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инклюзивность </a:t>
            </a:r>
            <a:r>
              <a:rPr lang="ru-RU" sz="2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 помощью доступа к информационным и коммуникационным технологиям благодаря усилиям сотрудников, помогающих пользователям получать новые навыки в области цифровой грамотности;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предоставляется </a:t>
            </a:r>
            <a:r>
              <a:rPr lang="ru-RU" sz="21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к мировому культурному наследию</a:t>
            </a:r>
            <a:r>
              <a:rPr lang="ru-RU" sz="2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26" y="161925"/>
            <a:ext cx="11201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>
                <a:solidFill>
                  <a:srgbClr val="C00000"/>
                </a:solidFill>
              </a:rPr>
              <a:t>Цели устойчивого развития человечества ООН до 2030 г.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262062"/>
            <a:ext cx="11582400" cy="53541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28" y="0"/>
            <a:ext cx="6631172" cy="67640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9098" y="903768"/>
            <a:ext cx="624131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>
                <a:solidFill>
                  <a:srgbClr val="C00000"/>
                </a:solidFill>
              </a:rPr>
              <a:t>ПОПРОБУЙТЕ СФОРМУЛИРОВАТЬ </a:t>
            </a:r>
          </a:p>
          <a:p>
            <a:r>
              <a:rPr lang="ru-RU" sz="3500" b="1" dirty="0">
                <a:solidFill>
                  <a:srgbClr val="C00000"/>
                </a:solidFill>
              </a:rPr>
              <a:t>ОДНИМ ПРЕДЛОЖЕНИЕМ МЫСЛЬ </a:t>
            </a:r>
          </a:p>
          <a:p>
            <a:pPr algn="ctr"/>
            <a:endParaRPr lang="ru-RU" sz="3500" b="1" dirty="0">
              <a:solidFill>
                <a:srgbClr val="FF0000"/>
              </a:solidFill>
            </a:endParaRPr>
          </a:p>
          <a:p>
            <a:pPr algn="ctr"/>
            <a:endParaRPr lang="ru-RU" sz="3500" b="1" dirty="0">
              <a:solidFill>
                <a:srgbClr val="FF0000"/>
              </a:solidFill>
            </a:endParaRPr>
          </a:p>
          <a:p>
            <a:pPr algn="r"/>
            <a:r>
              <a:rPr lang="ru-RU" sz="3500" b="1" dirty="0">
                <a:solidFill>
                  <a:srgbClr val="002060"/>
                </a:solidFill>
              </a:rPr>
              <a:t>«ДЛЯ ЧЕГО НУЖНА СОВРЕМЕННАЯ БИБЛИОТЕКА?»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1951" y="1239678"/>
            <a:ext cx="11150600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Blip>
                <a:blip r:embed="rId2"/>
              </a:buBlip>
            </a:pPr>
            <a:r>
              <a:rPr lang="ru-RU" sz="30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библиотечной системы (сети) страны</a:t>
            </a:r>
            <a:endParaRPr lang="en-US" sz="3000" b="1" i="0" u="none" strike="noStrike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800"/>
              </a:spcAft>
              <a:buBlip>
                <a:blip r:embed="rId2"/>
              </a:buBlip>
            </a:pPr>
            <a:r>
              <a:rPr lang="ru-RU" sz="30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 сохранение библиотечного фонда России</a:t>
            </a:r>
            <a:endParaRPr lang="en-US" sz="3000" b="1" i="0" u="none" strike="noStrike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800"/>
              </a:spcAft>
              <a:buBlip>
                <a:blip r:embed="rId2"/>
              </a:buBlip>
            </a:pPr>
            <a:r>
              <a:rPr lang="ru-RU" sz="30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информационных технологий и цифровая трансформация деятельности библиотек</a:t>
            </a:r>
            <a:endParaRPr lang="en-US" sz="3000" b="1" i="0" u="none" strike="noStrike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800"/>
              </a:spcAft>
              <a:buBlip>
                <a:blip r:embed="rId2"/>
              </a:buBlip>
            </a:pPr>
            <a:r>
              <a:rPr lang="ru-RU" sz="30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равного и свободного доступа граждан к достоверной информации и знаниям </a:t>
            </a:r>
            <a:endParaRPr lang="en-US" sz="3000" b="1" i="0" u="none" strike="noStrike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800"/>
              </a:spcAft>
              <a:buBlip>
                <a:blip r:embed="rId2"/>
              </a:buBlip>
            </a:pPr>
            <a:r>
              <a:rPr lang="ru-RU" sz="30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Кадровое обеспечение развития библиотечного дела</a:t>
            </a:r>
            <a:endParaRPr lang="en-US" sz="3000" b="1" i="0" u="none" strike="noStrike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800"/>
              </a:spcAft>
              <a:buBlip>
                <a:blip r:embed="rId2"/>
              </a:buBlip>
            </a:pPr>
            <a:r>
              <a:rPr lang="ru-RU" sz="30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Научное и методическое обеспечение деятельности библиотек</a:t>
            </a:r>
            <a:r>
              <a:rPr lang="ru-RU" sz="25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999" y="285750"/>
            <a:ext cx="113220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БИБЛИОТЕЧНОГО РАЗВИТИЯ </a:t>
            </a:r>
          </a:p>
          <a:p>
            <a:pPr algn="ctr"/>
            <a:r>
              <a:rPr lang="ru-RU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Стратегии…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371" y="478971"/>
            <a:ext cx="11201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КАДРЫ!</a:t>
            </a:r>
          </a:p>
          <a:p>
            <a:endParaRPr lang="ru-RU" sz="1800" b="1" i="0" u="none" strike="noStrike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заданию Минкультуры РФ на базе Российской государственной библиотеки для молодёжи создаётся </a:t>
            </a:r>
          </a:p>
          <a:p>
            <a:pPr algn="ctr"/>
            <a:r>
              <a:rPr lang="ru-RU" sz="33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центр библиотечного кадрового потенциала. </a:t>
            </a:r>
          </a:p>
          <a:p>
            <a:r>
              <a:rPr lang="ru-RU" sz="250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РГБМ Ирина Борисовна Михнова и её единомышленники предлагают своё видение проблемы формирования молодёжного кадрового потенциала и способов её решения</a:t>
            </a:r>
            <a:r>
              <a:rPr lang="ru-RU" sz="330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5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https://gazetargub.ru/?p=17419 </a:t>
            </a:r>
            <a:endParaRPr lang="ru-RU" sz="25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657" y="283029"/>
            <a:ext cx="11691257" cy="7191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ts val="2600"/>
              </a:lnSpc>
            </a:pPr>
            <a:r>
              <a:rPr lang="ru-RU" sz="2500" b="0" i="0" dirty="0">
                <a:solidFill>
                  <a:srgbClr val="002060"/>
                </a:solidFill>
                <a:effectLst/>
              </a:rPr>
              <a:t>«Идею Центра можно выразить формулой </a:t>
            </a:r>
            <a:r>
              <a:rPr lang="ru-RU" sz="2500" b="1" i="0" dirty="0">
                <a:solidFill>
                  <a:srgbClr val="C00000"/>
                </a:solidFill>
                <a:effectLst/>
              </a:rPr>
              <a:t>«Библиотека — это я». </a:t>
            </a:r>
            <a:r>
              <a:rPr lang="ru-RU" sz="2500" b="0" i="0" dirty="0">
                <a:solidFill>
                  <a:srgbClr val="002060"/>
                </a:solidFill>
                <a:effectLst/>
              </a:rPr>
              <a:t>Отсюда основная цель его работы — формирование системы молодёжной кадровой политики в библиотечной сфере с учётом специфики различных социально-возрастных и профессиональных групп молодёжи, имеющих различные потребности и интересы, мотивацию на работу в библиотечной отрасли.</a:t>
            </a:r>
          </a:p>
          <a:p>
            <a:pPr algn="l" fontAlgn="base"/>
            <a:endParaRPr lang="ru-RU" sz="25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ru-RU" sz="2500" b="1" i="1" dirty="0">
                <a:solidFill>
                  <a:srgbClr val="C00000"/>
                </a:solidFill>
                <a:effectLst/>
              </a:rPr>
              <a:t>Мы выделили такие группы молодёжи: </a:t>
            </a:r>
          </a:p>
          <a:p>
            <a:pPr marL="342900" indent="-342900" algn="l" fontAlgn="base">
              <a:lnSpc>
                <a:spcPts val="2600"/>
              </a:lnSpc>
              <a:buBlip>
                <a:blip r:embed="rId2"/>
              </a:buBlip>
            </a:pPr>
            <a:r>
              <a:rPr lang="ru-RU" sz="2500" b="0" i="0" dirty="0">
                <a:solidFill>
                  <a:srgbClr val="000000"/>
                </a:solidFill>
                <a:effectLst/>
              </a:rPr>
              <a:t>молодые библиотекари (сотрудники библиотек до 35 лет); </a:t>
            </a:r>
          </a:p>
          <a:p>
            <a:pPr marL="342900" indent="-342900" algn="l" fontAlgn="base">
              <a:lnSpc>
                <a:spcPts val="2600"/>
              </a:lnSpc>
              <a:buBlip>
                <a:blip r:embed="rId2"/>
              </a:buBlip>
            </a:pPr>
            <a:r>
              <a:rPr lang="ru-RU" sz="2500" b="0" i="0" dirty="0">
                <a:solidFill>
                  <a:srgbClr val="000000"/>
                </a:solidFill>
                <a:effectLst/>
              </a:rPr>
              <a:t>молодые специалисты (молодые люди в возрасте до 35 лет, завершившие обучение в вузах, техникумах, колледжах и впервые устраивающиеся на работу в соответствии с полученной квалификацией, а также проработавшие в библиотеке не более трёх лет); </a:t>
            </a:r>
          </a:p>
          <a:p>
            <a:pPr marL="342900" indent="-342900" algn="l" fontAlgn="base">
              <a:lnSpc>
                <a:spcPts val="2600"/>
              </a:lnSpc>
              <a:buBlip>
                <a:blip r:embed="rId2"/>
              </a:buBlip>
            </a:pPr>
            <a:r>
              <a:rPr lang="ru-RU" sz="2500" b="0" i="0" dirty="0">
                <a:solidFill>
                  <a:srgbClr val="000000"/>
                </a:solidFill>
                <a:effectLst/>
              </a:rPr>
              <a:t>студенты высших и средних специальных учебных заведений, готовящих библиотечные кадры; </a:t>
            </a:r>
          </a:p>
          <a:p>
            <a:pPr marL="342900" indent="-342900" algn="l" fontAlgn="base">
              <a:lnSpc>
                <a:spcPts val="2600"/>
              </a:lnSpc>
              <a:buBlip>
                <a:blip r:embed="rId2"/>
              </a:buBlip>
            </a:pPr>
            <a:r>
              <a:rPr lang="ru-RU" sz="2500" b="0" i="0" dirty="0">
                <a:solidFill>
                  <a:srgbClr val="000000"/>
                </a:solidFill>
                <a:effectLst/>
              </a:rPr>
              <a:t>старшеклассники и студенты первых курсов профильных для современной библиотеки специальностей как объекты профориентации; </a:t>
            </a:r>
          </a:p>
          <a:p>
            <a:pPr marL="342900" indent="-342900" algn="l" fontAlgn="base">
              <a:lnSpc>
                <a:spcPts val="2600"/>
              </a:lnSpc>
              <a:buBlip>
                <a:blip r:embed="rId2"/>
              </a:buBlip>
            </a:pPr>
            <a:r>
              <a:rPr lang="ru-RU" sz="2500" b="0" i="0" dirty="0">
                <a:solidFill>
                  <a:srgbClr val="000000"/>
                </a:solidFill>
                <a:effectLst/>
              </a:rPr>
              <a:t>молодёжная среда как объект популяризации библиотечной профессии; </a:t>
            </a:r>
          </a:p>
          <a:p>
            <a:pPr marL="342900" indent="-342900" algn="l" fontAlgn="base">
              <a:lnSpc>
                <a:spcPts val="2600"/>
              </a:lnSpc>
              <a:buBlip>
                <a:blip r:embed="rId2"/>
              </a:buBlip>
            </a:pPr>
            <a:r>
              <a:rPr lang="ru-RU" sz="2500" b="0" i="0" dirty="0">
                <a:solidFill>
                  <a:srgbClr val="000000"/>
                </a:solidFill>
                <a:effectLst/>
              </a:rPr>
              <a:t>все категории сотрудников библиотек в аспекте организации их инновационной деятельности и работы с молодёжью.</a:t>
            </a:r>
          </a:p>
          <a:p>
            <a:pPr algn="l" fontAlgn="base"/>
            <a:endParaRPr lang="ru-RU" sz="2500" b="0" i="0" dirty="0">
              <a:solidFill>
                <a:srgbClr val="000000"/>
              </a:solidFill>
              <a:effectLst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838200"/>
            <a:ext cx="11048999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700" b="1" i="0" dirty="0">
                <a:solidFill>
                  <a:srgbClr val="002060"/>
                </a:solidFill>
                <a:effectLst/>
              </a:rPr>
              <a:t>X форум молодых библиотекарей России</a:t>
            </a:r>
            <a:r>
              <a:rPr lang="ru-RU" sz="4500" b="1" i="0" dirty="0">
                <a:solidFill>
                  <a:srgbClr val="002060"/>
                </a:solidFill>
                <a:effectLst/>
              </a:rPr>
              <a:t> 11-13 </a:t>
            </a:r>
            <a:r>
              <a:rPr lang="ru-RU" sz="4500" b="1" dirty="0">
                <a:solidFill>
                  <a:srgbClr val="002060"/>
                </a:solidFill>
              </a:rPr>
              <a:t>октября,</a:t>
            </a:r>
          </a:p>
          <a:p>
            <a:pPr algn="ctr" fontAlgn="base"/>
            <a:r>
              <a:rPr lang="ru-RU" sz="4500" b="1" i="0" dirty="0">
                <a:solidFill>
                  <a:srgbClr val="002060"/>
                </a:solidFill>
                <a:effectLst/>
              </a:rPr>
              <a:t>Москва</a:t>
            </a:r>
            <a:r>
              <a:rPr lang="ru-RU" sz="3300" b="1" i="0" dirty="0">
                <a:solidFill>
                  <a:srgbClr val="002060"/>
                </a:solidFill>
                <a:effectLst/>
              </a:rPr>
              <a:t> </a:t>
            </a:r>
            <a:endParaRPr lang="en-US" sz="3300" b="1" i="0" dirty="0">
              <a:solidFill>
                <a:srgbClr val="002060"/>
              </a:solidFill>
              <a:effectLst/>
            </a:endParaRPr>
          </a:p>
          <a:p>
            <a:pPr algn="ctr" fontAlgn="base"/>
            <a:endParaRPr lang="en-US" sz="4500" b="1" i="0" dirty="0">
              <a:solidFill>
                <a:srgbClr val="002060"/>
              </a:solidFill>
              <a:effectLst/>
            </a:endParaRPr>
          </a:p>
          <a:p>
            <a:pPr algn="ctr" fontAlgn="base"/>
            <a:r>
              <a:rPr lang="ru-RU" sz="4500" b="1" i="0" dirty="0">
                <a:solidFill>
                  <a:srgbClr val="C00000"/>
                </a:solidFill>
                <a:effectLst/>
              </a:rPr>
              <a:t>«Предъяви себя миру!». 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3738" y="1312791"/>
            <a:ext cx="10963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endParaRPr lang="ru-RU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pPr marL="342900" indent="-342900">
              <a:buFontTx/>
              <a:buAutoNum type="arabicPeriod"/>
            </a:pPr>
            <a:endParaRPr lang="ru-RU" dirty="0">
              <a:solidFill>
                <a:srgbClr val="111111"/>
              </a:solidFill>
              <a:latin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3321" y="369302"/>
            <a:ext cx="11198679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библиотечной системы (сети) страны</a:t>
            </a:r>
            <a:endParaRPr lang="en-US" sz="3100" b="1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/>
              <a:t>Нацпроект «Культура»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22" y="4351126"/>
            <a:ext cx="1785291" cy="18210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3729" y="3271913"/>
            <a:ext cx="1147354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 сохранение библиотечного фонда России</a:t>
            </a:r>
            <a:endParaRPr lang="en-US" sz="3100" b="1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Что не хватает в этой формулировке?</a:t>
            </a:r>
          </a:p>
          <a:p>
            <a:endParaRPr lang="ru-RU" sz="33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300" i="1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3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https://vk.com/video-212991612_456239055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52137" y="2952137"/>
            <a:ext cx="6858002" cy="953728"/>
          </a:xfrm>
          <a:prstGeom prst="rect">
            <a:avLst/>
          </a:prstGeom>
          <a:blipFill>
            <a:blip r:embed="rId5">
              <a:alphaModFix amt="13000"/>
            </a:blip>
            <a:stretch>
              <a:fillRect/>
            </a:stretch>
          </a:blipFill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70114"/>
            <a:ext cx="10994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ФОРМАТЫ </a:t>
            </a:r>
            <a:endParaRPr lang="en-US" sz="3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РАСКРЫТИЯ И ОБЕСПЕЧЕНИЯ ДОСТУПА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764298"/>
            <a:ext cx="11451771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500" b="1" dirty="0" err="1">
                <a:solidFill>
                  <a:srgbClr val="FF0000"/>
                </a:solidFill>
              </a:rPr>
              <a:t>Фаблабы</a:t>
            </a:r>
            <a:r>
              <a:rPr lang="ru-RU" sz="2500" b="1" dirty="0">
                <a:solidFill>
                  <a:srgbClr val="FF0000"/>
                </a:solidFill>
              </a:rPr>
              <a:t> всех мастей </a:t>
            </a:r>
            <a:r>
              <a:rPr lang="ru-RU" sz="2500" dirty="0">
                <a:solidFill>
                  <a:srgbClr val="002060"/>
                </a:solidFill>
              </a:rPr>
              <a:t>(ЦБС Сыктывкара, Норильска, им. М. Лермонтова Санкт-Петербурга, ЦГБ г. Ноябрьска Ямало-Ненецкого АО: «</a:t>
            </a:r>
            <a:r>
              <a:rPr lang="ru-RU" sz="2500" dirty="0" err="1">
                <a:solidFill>
                  <a:srgbClr val="002060"/>
                </a:solidFill>
              </a:rPr>
              <a:t>ФабЛаб</a:t>
            </a:r>
            <a:r>
              <a:rPr lang="ru-RU" sz="2500" dirty="0">
                <a:solidFill>
                  <a:srgbClr val="002060"/>
                </a:solidFill>
              </a:rPr>
              <a:t>» с проектом «Трогательные истории», Благовещенск, Библиотека им. Машука - библиотека-обсерватория</a:t>
            </a:r>
          </a:p>
          <a:p>
            <a:pPr marL="342900" indent="-342900">
              <a:buAutoNum type="arabicPeriod"/>
            </a:pPr>
            <a:r>
              <a:rPr lang="ru-RU" sz="2500" b="1" dirty="0">
                <a:solidFill>
                  <a:srgbClr val="FF0000"/>
                </a:solidFill>
              </a:rPr>
              <a:t>Арт-резиденции, арт-пространства </a:t>
            </a:r>
            <a:r>
              <a:rPr lang="ru-RU" sz="2500" dirty="0">
                <a:solidFill>
                  <a:srgbClr val="002060"/>
                </a:solidFill>
              </a:rPr>
              <a:t>(Мурманск, Новосибирск, Волгоградская «Молодёжка», ЦБС Приморского района Санкт-Петербурга совместно с Дачей Бенуа организовала «Школу Бенуа и др.</a:t>
            </a:r>
          </a:p>
          <a:p>
            <a:pPr marL="342900" indent="-342900">
              <a:buAutoNum type="arabicPeriod"/>
            </a:pPr>
            <a:r>
              <a:rPr lang="ru-RU" sz="2500" b="1" dirty="0">
                <a:solidFill>
                  <a:srgbClr val="FF0000"/>
                </a:solidFill>
              </a:rPr>
              <a:t>Технологии медленного чтения</a:t>
            </a:r>
          </a:p>
          <a:p>
            <a:pPr marL="342900" indent="-342900">
              <a:buAutoNum type="arabicPeriod"/>
            </a:pPr>
            <a:r>
              <a:rPr lang="ru-RU" sz="2500" b="1" dirty="0">
                <a:solidFill>
                  <a:srgbClr val="FF0000"/>
                </a:solidFill>
              </a:rPr>
              <a:t>Курсы каллиграфии </a:t>
            </a:r>
            <a:r>
              <a:rPr lang="ru-RU" sz="2500" dirty="0">
                <a:solidFill>
                  <a:srgbClr val="002060"/>
                </a:solidFill>
              </a:rPr>
              <a:t>(пример, Красноярск, городская библиотека-филиал № 1 им. Ф. Достоевского ЦБС) – изучение каллиграфии Достоевского</a:t>
            </a:r>
          </a:p>
          <a:p>
            <a:pPr marL="342900" indent="-342900">
              <a:buAutoNum type="arabicPeriod"/>
            </a:pPr>
            <a:r>
              <a:rPr lang="ru-RU" sz="2500" b="1" dirty="0">
                <a:solidFill>
                  <a:srgbClr val="FF0000"/>
                </a:solidFill>
              </a:rPr>
              <a:t>Организация библиотеки в непривычных местах </a:t>
            </a:r>
            <a:r>
              <a:rPr lang="ru-RU" sz="2500" dirty="0">
                <a:solidFill>
                  <a:srgbClr val="002060"/>
                </a:solidFill>
              </a:rPr>
              <a:t>(торговые центры, парки, бизнес-89-й этаж бизнес-центра «Москва-Сити», где ОКЦ ЗАО г. Москвы открыла свой филиал).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52137" y="2952137"/>
            <a:ext cx="6858002" cy="953728"/>
          </a:xfrm>
          <a:prstGeom prst="rect">
            <a:avLst/>
          </a:prstGeom>
          <a:blipFill>
            <a:blip r:embed="rId5">
              <a:alphaModFix amt="13000"/>
            </a:blip>
            <a:stretch>
              <a:fillRect/>
            </a:stretch>
          </a:blipFill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82" y="-78922"/>
            <a:ext cx="5621605" cy="422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70" y="58246"/>
            <a:ext cx="5056130" cy="674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93" y="3676985"/>
            <a:ext cx="4959197" cy="330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52137" y="2952137"/>
            <a:ext cx="6858002" cy="953728"/>
          </a:xfrm>
          <a:prstGeom prst="rect">
            <a:avLst/>
          </a:prstGeom>
          <a:blipFill>
            <a:blip r:embed="rId7">
              <a:alphaModFix amt="13000"/>
            </a:blip>
            <a:stretch>
              <a:fillRect/>
            </a:stretch>
          </a:blipFill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5776" y="1409880"/>
            <a:ext cx="100202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Доктрина информационной безопасности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развития информационного общества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endParaRPr lang="ru-RU" sz="2400" b="1" i="0" dirty="0">
              <a:solidFill>
                <a:srgbClr val="00206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9397"/>
            <a:ext cx="11249023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информационных технологий и цифровая трансформация деятельности библиотек</a:t>
            </a:r>
            <a:endParaRPr lang="en-US" sz="2500" b="1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Стратегии…)</a:t>
            </a:r>
            <a:endParaRPr lang="en-US" sz="2200" b="1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5612" y="2431910"/>
            <a:ext cx="11345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dirty="0">
                <a:solidFill>
                  <a:srgbClr val="00173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«XI Форум безопасного интернета» (</a:t>
            </a:r>
            <a:r>
              <a:rPr lang="en-US" sz="2000" b="1" i="0" dirty="0">
                <a:solidFill>
                  <a:srgbClr val="00173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https://foruminternet.ru/</a:t>
            </a:r>
            <a:r>
              <a:rPr lang="ru-RU" sz="2000" b="1" i="0" dirty="0">
                <a:solidFill>
                  <a:srgbClr val="00173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25 апреля 2022 г. </a:t>
            </a:r>
            <a:endParaRPr lang="ru-RU" sz="2000" b="0" i="0" dirty="0">
              <a:solidFill>
                <a:srgbClr val="00173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00173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173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«Лига безопасного интернета» – организатор Форума, крупнейшая и наиболее авторитетная в России организация по противодействию распространению опасного контента в Интернете. 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753" y="265814"/>
            <a:ext cx="11929731" cy="652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Доктрина</a:t>
            </a:r>
            <a:r>
              <a:rPr lang="ru-RU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информационной безопасности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Э</a:t>
            </a:r>
            <a:r>
              <a:rPr lang="ru-RU" sz="2000" b="1" dirty="0">
                <a:solidFill>
                  <a:srgbClr val="00206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то система официальных взглядов на обеспечение национальной безопасности РФ в информационной сфере. 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ru-RU" sz="2000" b="1" dirty="0">
                <a:solidFill>
                  <a:srgbClr val="C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Документ определяет следующие национальные интересы в информационной сфере:</a:t>
            </a:r>
            <a:endParaRPr lang="ru-RU" sz="2000" b="1" dirty="0">
              <a:solidFill>
                <a:srgbClr val="C00000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lvl="0">
              <a:lnSpc>
                <a:spcPts val="2000"/>
              </a:lnSpc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200" b="1" dirty="0">
                <a:solidFill>
                  <a:srgbClr val="C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Обеспечение и защита прав и свобод граждан в части получения и использования информации, неприкосновенность частной жизни, а также сохранение духовно-нравственных ценностей.</a:t>
            </a:r>
            <a:endParaRPr lang="ru-RU" sz="2200" b="1" dirty="0">
              <a:solidFill>
                <a:srgbClr val="C00000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lvl="0">
              <a:lnSpc>
                <a:spcPts val="2000"/>
              </a:lnSpc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200" b="1" dirty="0">
                <a:solidFill>
                  <a:srgbClr val="C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Бесперебойное функционирование критической информационной инфраструктуры (КИИ).</a:t>
            </a:r>
            <a:endParaRPr lang="ru-RU" sz="2200" b="1" dirty="0">
              <a:solidFill>
                <a:srgbClr val="C00000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lvl="0">
              <a:lnSpc>
                <a:spcPts val="2000"/>
              </a:lnSpc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200" b="1" dirty="0">
                <a:solidFill>
                  <a:srgbClr val="C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Развитие в России отрасли ИТ и электронной промышленности.</a:t>
            </a:r>
            <a:endParaRPr lang="ru-RU" sz="2200" b="1" dirty="0">
              <a:solidFill>
                <a:srgbClr val="C00000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lvl="0">
              <a:lnSpc>
                <a:spcPts val="2000"/>
              </a:lnSpc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200" b="1" dirty="0">
                <a:solidFill>
                  <a:srgbClr val="C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Доведение до российской и международной общественности достоверной информации о государственной политике РФ.</a:t>
            </a:r>
            <a:endParaRPr lang="ru-RU" sz="2200" b="1" dirty="0">
              <a:solidFill>
                <a:srgbClr val="C00000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lvl="0">
              <a:lnSpc>
                <a:spcPts val="2000"/>
              </a:lnSpc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200" b="1" dirty="0">
                <a:solidFill>
                  <a:srgbClr val="C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Содействие международной информационной безопасности.</a:t>
            </a:r>
            <a:endParaRPr lang="ru-RU" sz="2200" b="1" dirty="0">
              <a:solidFill>
                <a:srgbClr val="C00000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Доктрина необходима для </a:t>
            </a:r>
            <a:r>
              <a:rPr lang="ru-RU" sz="2000" b="1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формирования государственной политики</a:t>
            </a:r>
            <a:r>
              <a:rPr lang="ru-RU" sz="2000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и </a:t>
            </a:r>
            <a:r>
              <a:rPr lang="ru-RU" sz="2000" b="1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выработки мер</a:t>
            </a:r>
            <a:r>
              <a:rPr lang="ru-RU" sz="2000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по совершенствованию системы обеспечения информационной безопасности.</a:t>
            </a:r>
            <a:endParaRPr lang="ru-RU" sz="20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ru-RU" sz="2000" b="1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Информационная безопасность</a:t>
            </a:r>
            <a:r>
              <a:rPr lang="ru-RU" sz="2000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(ИБ) - это состояние защищенности личности, общества и государства от внутренних и внешних информационных угроз. Причем в новой редакции документа говорится еще и том, что при этом должны обеспечиваться конституционные права и свободы, достойное качество и уровень жизни граждан, суверенитет и территориальная целостность РФ, ее устойчивое социально-экономическое развитие. а также госбезопасность. Не "безопасность ради безопасности", а даже некий баланс получается: права граждан, экономика, безопасность.</a:t>
            </a:r>
            <a:endParaRPr lang="ru-RU" sz="20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Aft>
                <a:spcPts val="800"/>
              </a:spcAft>
            </a:pPr>
            <a:r>
              <a:rPr lang="ru-RU" sz="1800" dirty="0">
                <a:solidFill>
                  <a:srgbClr val="222222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Подробнее: </a:t>
            </a:r>
            <a:r>
              <a:rPr lang="ru-RU" sz="1800" u="sng" dirty="0">
                <a:solidFill>
                  <a:srgbClr val="E0132F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  <a:hlinkClick r:id="rId2"/>
              </a:rPr>
              <a:t>https://www.securitylab.ru/blog/personal/80na20/327141.php</a:t>
            </a:r>
            <a:endParaRPr lang="ru-RU" sz="1800" u="sng" dirty="0">
              <a:solidFill>
                <a:srgbClr val="E0132F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>
              <a:lnSpc>
                <a:spcPts val="2000"/>
              </a:lnSpc>
              <a:spcAft>
                <a:spcPts val="800"/>
              </a:spcAft>
            </a:pPr>
            <a:r>
              <a:rPr lang="ru-RU" u="sng" dirty="0">
                <a:solidFill>
                  <a:srgbClr val="E0132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Видео ужаса: </a:t>
            </a:r>
            <a:r>
              <a:rPr lang="en-US" u="sng" dirty="0">
                <a:solidFill>
                  <a:srgbClr val="E0132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hlinkClick r:id="rId3"/>
              </a:rPr>
              <a:t>https://www.youtube.com/watch?v=-tD4JMt37fM</a:t>
            </a:r>
            <a:r>
              <a:rPr lang="en-US" u="sng" dirty="0">
                <a:solidFill>
                  <a:srgbClr val="E0132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ru-RU" sz="18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8206" y="3530009"/>
            <a:ext cx="631551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Слоган Иркутской ОГУНБ им. И.И. Молчанова-Сибирского:</a:t>
            </a:r>
          </a:p>
          <a:p>
            <a:endParaRPr lang="ru-RU" sz="33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СДЕЛАТЬ МИР ПОНЯТНЕЕ!</a:t>
            </a:r>
          </a:p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3" y="460159"/>
            <a:ext cx="5365883" cy="30698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707" y="520995"/>
            <a:ext cx="10813312" cy="615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развития информационного общества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solidFill>
                <a:srgbClr val="212529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Политический документ, определяющий цели, задачи и меры по реализации внутренней и внешней политики РФ в сфере применения ИКТ.</a:t>
            </a:r>
            <a:endParaRPr lang="ru-RU" sz="2400" b="1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solidFill>
                <a:srgbClr val="212529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Президент в своём </a:t>
            </a:r>
            <a:r>
              <a:rPr lang="ru-RU" sz="2400" u="sng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  <a:hlinkClick r:id="rId2"/>
              </a:rPr>
              <a:t>указе</a:t>
            </a:r>
            <a:r>
              <a:rPr lang="ru-RU" sz="2400" u="sng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(</a:t>
            </a:r>
            <a:r>
              <a:rPr lang="en-US" sz="2400" u="sng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http://publication.pravo.gov.ru/Document/View/0001201705100002</a:t>
            </a:r>
            <a:r>
              <a:rPr lang="ru-RU" sz="2400" u="sng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)</a:t>
            </a:r>
            <a:r>
              <a:rPr lang="ru-RU" sz="2400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говорит, что </a:t>
            </a:r>
            <a:r>
              <a:rPr lang="ru-RU" sz="2400" i="1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«Стратегия» нужна как условие формирования в стране </a:t>
            </a:r>
            <a:r>
              <a:rPr lang="ru-RU" sz="2400" i="1" dirty="0">
                <a:solidFill>
                  <a:srgbClr val="C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общества знаний</a:t>
            </a:r>
            <a:r>
              <a:rPr lang="ru-RU" sz="2400" i="1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».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212529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Определение последнего понятия таково: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«общество, в котором преобладающее значение для развития гражданина, экономики и государства имеют получение, сохранение, производство и распространение достоверной информации с учётом стратегических национальных приоритетов РФ».</a:t>
            </a:r>
            <a:endParaRPr lang="ru-RU" sz="2400" b="1" i="1" dirty="0">
              <a:solidFill>
                <a:srgbClr val="C00000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900" y="146507"/>
            <a:ext cx="10744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информационных технологий и цифровая трансформация деятельности библиотек</a:t>
            </a:r>
            <a:endParaRPr lang="en-US" sz="2500" b="1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23900" y="1838174"/>
            <a:ext cx="110782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Визуализация</a:t>
            </a:r>
            <a:r>
              <a:rPr lang="ru-RU" sz="2400" dirty="0"/>
              <a:t>. Примеров множество: Национальная библиотека ЯНАО - </a:t>
            </a:r>
            <a:r>
              <a:rPr lang="ru-RU" sz="2400" dirty="0" err="1"/>
              <a:t>стикерпаки</a:t>
            </a:r>
            <a:endParaRPr lang="ru-RU" sz="2400" dirty="0"/>
          </a:p>
          <a:p>
            <a:pPr marL="342900" indent="-342900"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VR</a:t>
            </a:r>
            <a:r>
              <a:rPr lang="ru-RU" sz="2400" b="1" dirty="0">
                <a:solidFill>
                  <a:srgbClr val="002060"/>
                </a:solidFill>
              </a:rPr>
              <a:t>-проекты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Краеведческие базы данных</a:t>
            </a:r>
            <a:r>
              <a:rPr lang="ru-RU" sz="2400" dirty="0"/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Виртуальные боты-помощники</a:t>
            </a:r>
            <a:r>
              <a:rPr lang="ru-RU" sz="2400" dirty="0"/>
              <a:t> (первый бот появился у РГБМ, сейчас они есть у многих библиотек)</a:t>
            </a:r>
          </a:p>
          <a:p>
            <a:pPr marL="342900" indent="-342900">
              <a:buFontTx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Квесты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002060"/>
                </a:solidFill>
              </a:rPr>
              <a:t>дополненной реальности </a:t>
            </a:r>
          </a:p>
          <a:p>
            <a:pPr marL="342900" indent="-342900">
              <a:buFontTx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Национальная книжная платформа (Национальный библиотечный ресурс)</a:t>
            </a:r>
          </a:p>
          <a:p>
            <a:pPr marL="342900" indent="-342900">
              <a:buAutoNum type="arabicPeriod"/>
            </a:pPr>
            <a:r>
              <a:rPr lang="ru-RU" sz="2400" dirty="0"/>
              <a:t>Челябинская областная специальная библиотека для слабовидящих и слепых людей приобрела спецоборудование, на котором стали печатать </a:t>
            </a:r>
            <a:r>
              <a:rPr lang="ru-RU" sz="2400" b="1" dirty="0">
                <a:solidFill>
                  <a:srgbClr val="002060"/>
                </a:solidFill>
              </a:rPr>
              <a:t>3D-фигурки персонажей литературных произведений.</a:t>
            </a:r>
            <a:r>
              <a:rPr lang="ru-RU" sz="2400" dirty="0"/>
              <a:t> Такие иллюстрации помогают читателям лучше понимать суть произведений и повышают их интерес к книгам.</a:t>
            </a:r>
          </a:p>
          <a:p>
            <a:pPr marL="342900" indent="-342900">
              <a:buAutoNum type="arabicPeriod"/>
            </a:pPr>
            <a:r>
              <a:rPr lang="ru-RU" sz="2400" b="1" dirty="0" err="1">
                <a:solidFill>
                  <a:srgbClr val="002060"/>
                </a:solidFill>
              </a:rPr>
              <a:t>Видеоэкскурсии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23900" y="1285280"/>
            <a:ext cx="86327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002060"/>
                </a:solidFill>
              </a:rPr>
              <a:t>ИНТЕРЕСНЫЕ НЕОРДИНАРНЫЕ ПРИМЕРЫ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21" y="0"/>
            <a:ext cx="4706679" cy="545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6"/>
          <a:stretch>
            <a:fillRect/>
          </a:stretch>
        </p:blipFill>
        <p:spPr>
          <a:xfrm>
            <a:off x="0" y="0"/>
            <a:ext cx="6894915" cy="4518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019027" y="5582093"/>
            <a:ext cx="599676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900" b="1" dirty="0">
                <a:solidFill>
                  <a:srgbClr val="C00000"/>
                </a:solidFill>
              </a:rPr>
              <a:t>СТИКЕРПАКИ БИБЛИОТЕКИ ЯНАО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18" y="4412512"/>
            <a:ext cx="2339162" cy="233916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888" y="334883"/>
            <a:ext cx="11568223" cy="6188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>
                <a:solidFill>
                  <a:srgbClr val="002060"/>
                </a:solidFill>
              </a:rPr>
              <a:t>Правительство утвердило план мероприятий </a:t>
            </a:r>
            <a:r>
              <a:rPr lang="ru-RU" sz="2500" b="1" dirty="0">
                <a:solidFill>
                  <a:srgbClr val="FF0000"/>
                </a:solidFill>
              </a:rPr>
              <a:t>Десятилетия науки и технологий. </a:t>
            </a:r>
          </a:p>
          <a:p>
            <a:pPr>
              <a:lnSpc>
                <a:spcPts val="2500"/>
              </a:lnSpc>
            </a:pPr>
            <a:r>
              <a:rPr lang="ru-RU" sz="2500" b="1" dirty="0">
                <a:solidFill>
                  <a:srgbClr val="002060"/>
                </a:solidFill>
              </a:rPr>
              <a:t>С 2022 по 2031 год в России будет вестись работа по 18 инициативам и проектам</a:t>
            </a:r>
            <a:r>
              <a:rPr lang="ru-RU" sz="2500" dirty="0"/>
              <a:t>.</a:t>
            </a:r>
          </a:p>
          <a:p>
            <a:pPr marL="342900">
              <a:lnSpc>
                <a:spcPts val="2500"/>
              </a:lnSpc>
              <a:buAutoNum type="arabicPeriod"/>
            </a:pPr>
            <a:endParaRPr lang="ru-RU" sz="2500" dirty="0"/>
          </a:p>
          <a:p>
            <a:pPr marL="342900">
              <a:lnSpc>
                <a:spcPts val="2500"/>
              </a:lnSpc>
            </a:pPr>
            <a:r>
              <a:rPr lang="ru-RU" sz="2500" b="1" dirty="0">
                <a:solidFill>
                  <a:srgbClr val="002060"/>
                </a:solidFill>
              </a:rPr>
              <a:t>Среди них:</a:t>
            </a:r>
          </a:p>
          <a:p>
            <a:pPr marL="685800" indent="-3429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sz="2500" b="1" dirty="0">
                <a:solidFill>
                  <a:srgbClr val="C00000"/>
                </a:solidFill>
              </a:rPr>
              <a:t>привлечение</a:t>
            </a:r>
            <a:r>
              <a:rPr lang="ru-RU" sz="2500" dirty="0"/>
              <a:t> талантливой молодежи в сферу научных исследований и разработок,</a:t>
            </a:r>
          </a:p>
          <a:p>
            <a:pPr marL="685800" indent="-3429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sz="2500" b="1" dirty="0">
                <a:solidFill>
                  <a:srgbClr val="C00000"/>
                </a:solidFill>
              </a:rPr>
              <a:t>вовлечение</a:t>
            </a:r>
            <a:r>
              <a:rPr lang="ru-RU" sz="2500" dirty="0"/>
              <a:t> опытных специалистов в решение важнейших для страны технических задач,</a:t>
            </a:r>
          </a:p>
          <a:p>
            <a:pPr marL="685800" indent="-3429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sz="2500" b="1" dirty="0">
                <a:solidFill>
                  <a:srgbClr val="C00000"/>
                </a:solidFill>
              </a:rPr>
              <a:t>знакомство</a:t>
            </a:r>
            <a:r>
              <a:rPr lang="ru-RU" sz="2500" dirty="0"/>
              <a:t> граждан с достижениями ученых.</a:t>
            </a:r>
          </a:p>
          <a:p>
            <a:pPr marL="342900">
              <a:lnSpc>
                <a:spcPts val="2500"/>
              </a:lnSpc>
            </a:pPr>
            <a:endParaRPr lang="ru-RU" sz="2500" dirty="0"/>
          </a:p>
          <a:p>
            <a:pPr marL="342900">
              <a:lnSpc>
                <a:spcPts val="2500"/>
              </a:lnSpc>
            </a:pPr>
            <a:r>
              <a:rPr lang="ru-RU" sz="2500" b="1" dirty="0">
                <a:solidFill>
                  <a:srgbClr val="002060"/>
                </a:solidFill>
              </a:rPr>
              <a:t>План предусматривает реализацию инициатив:</a:t>
            </a:r>
          </a:p>
          <a:p>
            <a:pPr marL="685800" indent="-3429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sz="2500" b="1" dirty="0">
                <a:solidFill>
                  <a:srgbClr val="002060"/>
                </a:solidFill>
              </a:rPr>
              <a:t>«Научное волонтерство»: </a:t>
            </a:r>
            <a:r>
              <a:rPr lang="ru-RU" sz="2500" dirty="0"/>
              <a:t>к 2025 г. планируется привлечь к реализации научных проектов более 100 тыс. молодых людей;</a:t>
            </a:r>
          </a:p>
          <a:p>
            <a:pPr marL="685800" indent="-34290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sz="2500" b="1" dirty="0">
                <a:solidFill>
                  <a:srgbClr val="002060"/>
                </a:solidFill>
              </a:rPr>
              <a:t>«Научно-популярный туризм»: </a:t>
            </a:r>
            <a:r>
              <a:rPr lang="ru-RU" sz="2500" dirty="0"/>
              <a:t>в течение трёх ближайших лет будут разработаны 100 научно-популярных маршрутов более чем в 30 регионах.</a:t>
            </a:r>
          </a:p>
          <a:p>
            <a:pPr marL="342900">
              <a:lnSpc>
                <a:spcPts val="2500"/>
              </a:lnSpc>
              <a:buAutoNum type="arabicPeriod"/>
            </a:pPr>
            <a:endParaRPr lang="ru-RU" sz="2500" dirty="0"/>
          </a:p>
          <a:p>
            <a:pPr marL="342900">
              <a:lnSpc>
                <a:spcPts val="2500"/>
              </a:lnSpc>
            </a:pPr>
            <a:r>
              <a:rPr lang="ru-RU" sz="2500" dirty="0"/>
              <a:t>Ряд инициатив связан с созданием и продвижением наукоёмких продуктов и услуг, что позволит достичь технологического суверенитета и гарантировать экономическую безопасность страны.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2251" y="338607"/>
            <a:ext cx="1054749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rgbClr val="C00000"/>
                </a:solidFill>
              </a:rPr>
              <a:t>ПРИМЕР. Работа с разными местными сообществами</a:t>
            </a:r>
          </a:p>
          <a:p>
            <a:endParaRPr lang="ru-RU" sz="2700" b="1" dirty="0">
              <a:solidFill>
                <a:srgbClr val="C00000"/>
              </a:solidFill>
            </a:endParaRPr>
          </a:p>
          <a:p>
            <a:r>
              <a:rPr lang="ru-RU" sz="2700" b="1" dirty="0">
                <a:solidFill>
                  <a:srgbClr val="C00000"/>
                </a:solidFill>
              </a:rPr>
              <a:t>Оренбуржье создадут сборник видеороликов с колыбельными на национальных языках региона. </a:t>
            </a:r>
          </a:p>
          <a:p>
            <a:endParaRPr lang="ru-RU" sz="2500" dirty="0"/>
          </a:p>
          <a:p>
            <a:r>
              <a:rPr lang="ru-RU" sz="2500" dirty="0"/>
              <a:t>Его продолжительность составит примерно час. </a:t>
            </a:r>
          </a:p>
          <a:p>
            <a:r>
              <a:rPr lang="ru-RU" sz="2500" dirty="0"/>
              <a:t>Сборник доступен на портале «</a:t>
            </a:r>
            <a:r>
              <a:rPr lang="ru-RU" sz="2500" dirty="0" err="1"/>
              <a:t>Культура.РФ</a:t>
            </a:r>
            <a:r>
              <a:rPr lang="ru-RU" sz="2500" dirty="0"/>
              <a:t>». </a:t>
            </a:r>
          </a:p>
          <a:p>
            <a:r>
              <a:rPr lang="ru-RU" sz="2500" dirty="0"/>
              <a:t>В начале июля в Оренбургской области проводилась онлайн-акция </a:t>
            </a:r>
            <a:r>
              <a:rPr lang="ru-RU" sz="2500" b="1" dirty="0">
                <a:solidFill>
                  <a:srgbClr val="C00000"/>
                </a:solidFill>
              </a:rPr>
              <a:t>«Многоязычие колыбельных Оренбуржья», </a:t>
            </a:r>
            <a:r>
              <a:rPr lang="ru-RU" sz="2500" dirty="0"/>
              <a:t>она была приурочена к единому Дню фольклора. </a:t>
            </a:r>
          </a:p>
          <a:p>
            <a:r>
              <a:rPr lang="ru-RU" sz="2500" dirty="0"/>
              <a:t>Было отобраны 33 песни на русском, белорусском, татарском, казахском, башкирском, мордовском, коми-пермяцком и других языках. Многие исполнители воссоздали аутентичную картинку и спели колыбельные в национальных костюмах.</a:t>
            </a:r>
            <a:br>
              <a:rPr lang="ru-RU" sz="2500" dirty="0"/>
            </a:br>
            <a:r>
              <a:rPr lang="ru-RU" sz="2500" i="1" dirty="0"/>
              <a:t>Подробнее</a:t>
            </a:r>
            <a:r>
              <a:rPr lang="ru-RU" sz="2500" dirty="0"/>
              <a:t>: </a:t>
            </a:r>
            <a:r>
              <a:rPr lang="en-US" sz="2500" b="1" dirty="0">
                <a:hlinkClick r:id="rId2"/>
              </a:rPr>
              <a:t>https://clck.ru/sZnei</a:t>
            </a:r>
            <a:endParaRPr lang="ru-RU" sz="2500" b="1" dirty="0"/>
          </a:p>
          <a:p>
            <a:endParaRPr lang="ru-RU" sz="25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28151"/>
            <a:ext cx="11355572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rgbClr val="C00000"/>
                </a:solidFill>
              </a:rPr>
              <a:t>ПРИМЕР. Работа по мониторингу цифровых ресурсов коллег</a:t>
            </a:r>
          </a:p>
          <a:p>
            <a:endParaRPr lang="ru-RU" sz="2700" b="1" dirty="0">
              <a:solidFill>
                <a:srgbClr val="C00000"/>
              </a:solidFill>
            </a:endParaRPr>
          </a:p>
          <a:p>
            <a:r>
              <a:rPr lang="ru-RU" sz="2700" b="1" dirty="0">
                <a:solidFill>
                  <a:srgbClr val="C00000"/>
                </a:solidFill>
              </a:rPr>
              <a:t>Нижегородская ярмарка</a:t>
            </a:r>
          </a:p>
          <a:p>
            <a:r>
              <a:rPr lang="ru-RU" sz="2500" dirty="0"/>
              <a:t>В этом году знаменитая Нижегородская ярмарка, куда в старину приезжали не только купцы, но и писатели, художники, путешественники, отмечает 200-летие! Здесь заключались миллионные сделки, важные для экономики всей России. А ярмарочное купечество оставило после себя великие традиции благотворительности и меценатства. Сейчас Нижегородская ярмарка входит в топ‑5 ведущих выставочных центров России.</a:t>
            </a:r>
          </a:p>
          <a:p>
            <a:endParaRPr lang="ru-RU" sz="2500" dirty="0"/>
          </a:p>
          <a:p>
            <a:r>
              <a:rPr lang="ru-RU" sz="2500" dirty="0"/>
              <a:t>К этому юбилею главная Нижегородская ОУНБ представила</a:t>
            </a:r>
            <a:r>
              <a:rPr lang="ru-RU" sz="2500" b="1" dirty="0">
                <a:solidFill>
                  <a:srgbClr val="C00000"/>
                </a:solidFill>
              </a:rPr>
              <a:t> электронную полнотекстовую коллекцию «Нижегородская ярмарка»:</a:t>
            </a:r>
            <a:r>
              <a:rPr lang="ru-RU" sz="2500" dirty="0"/>
              <a:t> </a:t>
            </a:r>
            <a:r>
              <a:rPr lang="ru-RU" sz="2500" b="1" dirty="0"/>
              <a:t>nnov.ngounb.ru/</a:t>
            </a:r>
            <a:r>
              <a:rPr lang="ru-RU" sz="2500" b="1" dirty="0" err="1"/>
              <a:t>node</a:t>
            </a:r>
            <a:r>
              <a:rPr lang="ru-RU" sz="2500" b="1" dirty="0"/>
              <a:t>/17612</a:t>
            </a:r>
          </a:p>
          <a:p>
            <a:endParaRPr lang="ru-RU" sz="2500" dirty="0"/>
          </a:p>
          <a:p>
            <a:r>
              <a:rPr lang="ru-RU" sz="2500" dirty="0"/>
              <a:t>Уже оцифрованы более 150 книг и других документов, отражающих различные этапы истории знаменитого на весь мир нижегородского торжища.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514521" cy="7081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326" y="6539023"/>
            <a:ext cx="636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https://iq.hse.ru/news/492970553.html</a:t>
            </a:r>
            <a:endParaRPr lang="ru-R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3107" y="2680705"/>
            <a:ext cx="10571421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Слоган Центральной библиотеки г. </a:t>
            </a:r>
            <a:r>
              <a:rPr lang="ru-RU" sz="3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Спокана</a:t>
            </a:r>
            <a:r>
              <a:rPr lang="ru-RU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(США) (июль 2022). </a:t>
            </a:r>
          </a:p>
          <a:p>
            <a:endParaRPr lang="ru-RU" sz="33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«МЫ МОЖЕМ ПОМОЧЬ ВАМ СТАТЬ ТЕМ, КЕМ ВЫ ХОТИТЕ БЫТЬ!»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После двухлетнего ремонта она превратилась в общегородской центр инновационных библиотечных услуг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XXI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в.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Штат Вашингтон, столица округа, население 210 тыс. человек.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Видеосюжет: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https://youtu.be/K2zhLmsK5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hQ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Видео: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Take a Peek Inside Central Library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mp4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0" y="148856"/>
            <a:ext cx="3625458" cy="2531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56" y="1"/>
            <a:ext cx="67232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3591" y="3429000"/>
            <a:ext cx="52950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500" b="1" dirty="0">
                <a:solidFill>
                  <a:srgbClr val="002060"/>
                </a:solidFill>
              </a:rPr>
              <a:t>ЧТО ЭТО ТАКОЕ – КРЕАТИВНОСТЬ?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52137" y="2952137"/>
            <a:ext cx="6858002" cy="953728"/>
          </a:xfrm>
          <a:prstGeom prst="rect">
            <a:avLst/>
          </a:prstGeom>
          <a:blipFill>
            <a:blip r:embed="rId5">
              <a:alphaModFix amt="13000"/>
            </a:blip>
            <a:stretch>
              <a:fillRect/>
            </a:stretch>
          </a:blipFill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" y="0"/>
            <a:ext cx="12117572" cy="79456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363" y="106326"/>
            <a:ext cx="109267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>
                <a:solidFill>
                  <a:srgbClr val="002060"/>
                </a:solidFill>
              </a:rPr>
              <a:t>Увидеть небо в чашечке цветка! Уильям Блейк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428" y="5163694"/>
            <a:ext cx="61296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В одном мгновенье видеть вечность,</a:t>
            </a:r>
            <a:br>
              <a:rPr lang="ru-RU" sz="2500" b="1" dirty="0">
                <a:solidFill>
                  <a:schemeClr val="bg1"/>
                </a:solidFill>
              </a:rPr>
            </a:br>
            <a:r>
              <a:rPr lang="ru-RU" sz="25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Огромный мир — в зерне песка,</a:t>
            </a:r>
            <a:br>
              <a:rPr lang="ru-RU" sz="2500" b="1" dirty="0">
                <a:solidFill>
                  <a:schemeClr val="bg1"/>
                </a:solidFill>
              </a:rPr>
            </a:br>
            <a:r>
              <a:rPr lang="ru-RU" sz="25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В единой горсти — бесконечность</a:t>
            </a:r>
            <a:br>
              <a:rPr lang="ru-RU" sz="2500" b="1" dirty="0">
                <a:solidFill>
                  <a:schemeClr val="bg1"/>
                </a:solidFill>
              </a:rPr>
            </a:br>
            <a:r>
              <a:rPr lang="ru-RU" sz="25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И небо — в чашечке цветка.</a:t>
            </a:r>
            <a:endParaRPr lang="ru-RU" sz="2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9828" y="837092"/>
            <a:ext cx="945234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700" b="1" dirty="0">
                <a:solidFill>
                  <a:srgbClr val="C00000"/>
                </a:solidFill>
              </a:rPr>
              <a:t>КРЕАТИВНОСТЬ!</a:t>
            </a:r>
          </a:p>
          <a:p>
            <a:pPr algn="ctr"/>
            <a:endParaRPr lang="ru-RU" sz="3700" b="1" dirty="0">
              <a:solidFill>
                <a:srgbClr val="C00000"/>
              </a:solidFill>
            </a:endParaRPr>
          </a:p>
          <a:p>
            <a:pPr algn="ctr"/>
            <a:r>
              <a:rPr lang="ru-RU" sz="3700" b="1" dirty="0">
                <a:solidFill>
                  <a:srgbClr val="C00000"/>
                </a:solidFill>
              </a:rPr>
              <a:t>Это способность людей находить нестандартные, творческие варианты достижения целей, один из ключевых факторов развития и источников инноваций в постиндустриальной экономике наряду с информацией и знаниями.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52137" y="2952137"/>
            <a:ext cx="6858002" cy="953728"/>
          </a:xfrm>
          <a:prstGeom prst="rect">
            <a:avLst/>
          </a:prstGeom>
          <a:blipFill>
            <a:blip r:embed="rId4">
              <a:alphaModFix amt="13000"/>
            </a:blip>
            <a:stretch>
              <a:fillRect/>
            </a:stretch>
          </a:blipFill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056" y="361507"/>
            <a:ext cx="1087710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effectLst/>
                <a:latin typeface="Calibri" panose="020F0502020204030204" charset="0"/>
                <a:ea typeface="Calibri" panose="020F0502020204030204" charset="0"/>
              </a:rPr>
              <a:t>КРЕАТИВНАЯ ЭКОНОМИКА </a:t>
            </a:r>
            <a:r>
              <a:rPr lang="ru-RU" sz="2500" dirty="0">
                <a:solidFill>
                  <a:srgbClr val="C00000"/>
                </a:solidFill>
                <a:effectLst/>
                <a:latin typeface="Calibri" panose="020F0502020204030204" charset="0"/>
                <a:ea typeface="Calibri" panose="020F0502020204030204" charset="0"/>
              </a:rPr>
              <a:t>- тип экономики, основанный на капитализации интеллектуальной собственности во всех областях человеческой деятельности - научной, научно-технической, культурной и в целом творческой деятельности. </a:t>
            </a:r>
            <a:endParaRPr lang="ru-RU" sz="2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06055" y="2269722"/>
            <a:ext cx="11132289" cy="3731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002060"/>
                </a:solidFill>
                <a:effectLst/>
                <a:latin typeface="Calibri" panose="020F0502020204030204" charset="0"/>
                <a:ea typeface="Calibri" panose="020F0502020204030204" charset="0"/>
              </a:rPr>
              <a:t>С точки зрения территориальной привязки субъектов творческих (креативных) индустрий можно выделить: </a:t>
            </a:r>
            <a:endParaRPr lang="ru-RU" sz="25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200" b="1" dirty="0">
                <a:solidFill>
                  <a:srgbClr val="C00000"/>
                </a:solidFill>
                <a:effectLst/>
                <a:ea typeface="Calibri" panose="020F0502020204030204" charset="0"/>
              </a:rPr>
              <a:t>"локальные творческие (креативные) индустрии"</a:t>
            </a:r>
            <a:r>
              <a:rPr lang="ru-RU" sz="2200" dirty="0">
                <a:solidFill>
                  <a:srgbClr val="C00000"/>
                </a:solidFill>
                <a:effectLst/>
                <a:ea typeface="Calibri" panose="020F050202020403020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ea typeface="Calibri" panose="020F0502020204030204" charset="0"/>
              </a:rPr>
              <a:t>- совокупность субъектов, деятельность которых направлена преимущественно на создание рабочих мест, обустройство и достижение привлекательности, в том числе туристской, конкретных территорий; </a:t>
            </a: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200" b="1" dirty="0">
                <a:solidFill>
                  <a:srgbClr val="C00000"/>
                </a:solidFill>
                <a:effectLst/>
                <a:ea typeface="Calibri" panose="020F0502020204030204" charset="0"/>
              </a:rPr>
              <a:t>"инвестиционные творческие (креативные) индустрии"</a:t>
            </a:r>
            <a:r>
              <a:rPr lang="ru-RU" sz="2200" dirty="0">
                <a:solidFill>
                  <a:srgbClr val="C00000"/>
                </a:solidFill>
                <a:effectLst/>
                <a:ea typeface="Calibri" panose="020F050202020403020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ea typeface="Calibri" panose="020F0502020204030204" charset="0"/>
              </a:rPr>
              <a:t>- совокупность субъектов, деятельность которых направлена на создание и (или) использование результатов творческой деятельности, преимущественно не связанных с конкретной местностью или способом производства;</a:t>
            </a:r>
          </a:p>
          <a:p>
            <a:pPr marL="342900" lvl="0" indent="-342900">
              <a:buFont typeface="Wingdings" panose="05000000000000000000" pitchFamily="2" charset="2"/>
              <a:buChar char=""/>
            </a:pPr>
            <a:endParaRPr lang="ru-RU" sz="10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437" y="2537280"/>
            <a:ext cx="11079125" cy="3637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200" b="1" dirty="0">
                <a:solidFill>
                  <a:srgbClr val="C00000"/>
                </a:solidFill>
                <a:effectLst/>
                <a:ea typeface="Calibri" panose="020F0502020204030204" charset="0"/>
              </a:rPr>
              <a:t>"творческое (креативное) предпринимательство"</a:t>
            </a:r>
            <a:r>
              <a:rPr lang="ru-RU" sz="2200" dirty="0">
                <a:solidFill>
                  <a:srgbClr val="C00000"/>
                </a:solidFill>
                <a:effectLst/>
                <a:ea typeface="Calibri" panose="020F050202020403020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ea typeface="Calibri" panose="020F0502020204030204" charset="0"/>
              </a:rPr>
              <a:t>- экономическая деятельность, направленная на получение прибыли за счет создания и (или) использования результатов интеллектуальной деятельности и являющаяся необходимой платформой и ресурсом для формирования и развития творческих (креативных) индустрий; 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200" b="1" dirty="0">
                <a:solidFill>
                  <a:srgbClr val="C00000"/>
                </a:solidFill>
                <a:effectLst/>
                <a:ea typeface="Calibri" panose="020F0502020204030204" charset="0"/>
                <a:cs typeface="Calibri" panose="020F0502020204030204" charset="0"/>
              </a:rPr>
              <a:t>"экосистема творческих (креативных) индустрий"</a:t>
            </a:r>
            <a:r>
              <a:rPr lang="ru-RU" sz="2200" dirty="0">
                <a:solidFill>
                  <a:srgbClr val="C00000"/>
                </a:solidFill>
                <a:effectLst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ru-RU" sz="2200" dirty="0">
                <a:effectLst/>
                <a:ea typeface="Calibri" panose="020F0502020204030204" charset="0"/>
                <a:cs typeface="Calibri" panose="020F0502020204030204" charset="0"/>
              </a:rPr>
              <a:t>- совокупность институциональных условий и механизмов взаимодействия субъектов, участвующих в формировании и развитии творческих (креативных) индустрий, включая производство, дистрибуцию и популяризацию творческих (креативных) товаров и услуг, а также подготовку кадров.</a:t>
            </a:r>
            <a:endParaRPr lang="ru-RU" sz="2200" dirty="0">
              <a:effectLst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effectLst/>
                <a:ea typeface="Calibri" panose="020F0502020204030204" charset="0"/>
                <a:cs typeface="Calibri" panose="020F0502020204030204" charset="0"/>
              </a:rPr>
              <a:t> </a:t>
            </a:r>
            <a:endParaRPr lang="ru-RU" sz="2200" dirty="0">
              <a:effectLst/>
              <a:ea typeface="Calibri" panose="020F0502020204030204" charset="0"/>
              <a:cs typeface="Times New Roman" panose="02020603050405020304" pitchFamily="18" charset="0"/>
            </a:endParaRPr>
          </a:p>
          <a:p>
            <a:r>
              <a:rPr lang="ru-RU" sz="1800" i="1" dirty="0">
                <a:effectLst/>
                <a:latin typeface="Calibri" panose="020F0502020204030204" charset="0"/>
                <a:ea typeface="Calibri" panose="020F0502020204030204" charset="0"/>
              </a:rPr>
              <a:t>Подробнее</a:t>
            </a:r>
            <a:r>
              <a:rPr lang="ru-RU" sz="1800" b="1" dirty="0">
                <a:effectLst/>
                <a:latin typeface="Calibri" panose="020F0502020204030204" charset="0"/>
                <a:ea typeface="Calibri" panose="020F0502020204030204" charset="0"/>
              </a:rPr>
              <a:t>: </a:t>
            </a:r>
            <a:r>
              <a:rPr lang="ru-RU" sz="1800" b="1" u="sng" dirty="0">
                <a:solidFill>
                  <a:srgbClr val="0563C1"/>
                </a:solidFill>
                <a:effectLst/>
                <a:latin typeface="Calibri" panose="020F0502020204030204" charset="0"/>
                <a:ea typeface="Calibri" panose="020F0502020204030204" charset="0"/>
                <a:hlinkClick r:id="rId2"/>
              </a:rPr>
              <a:t>https://iq.hse.ru/news/492970553.html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56436" y="413622"/>
            <a:ext cx="112669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200" b="1" dirty="0">
                <a:solidFill>
                  <a:srgbClr val="C00000"/>
                </a:solidFill>
                <a:effectLst/>
                <a:ea typeface="Calibri" panose="020F0502020204030204" charset="0"/>
              </a:rPr>
              <a:t>"творческий (креативный) инкубатор"</a:t>
            </a:r>
            <a:r>
              <a:rPr lang="ru-RU" sz="2200" dirty="0">
                <a:solidFill>
                  <a:srgbClr val="C00000"/>
                </a:solidFill>
                <a:effectLst/>
                <a:ea typeface="Calibri" panose="020F050202020403020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ea typeface="Calibri" panose="020F0502020204030204" charset="0"/>
              </a:rPr>
              <a:t>- отдельный вид бизнес-инкубатора, специализирующегося на поддержке и развитии творческих (креативных) индустрий и творческого (креативного) предпринимательства в целом. Задачи творческого (креативного) инкубатора заключаются в содействии и оказании услуг, необходимых для формирования устойчивого бизнеса, доработке и актуализации творческой идеи для соответствующего вида предпринимательской деятельности;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52134" y="2952137"/>
            <a:ext cx="6858002" cy="953728"/>
          </a:xfrm>
          <a:prstGeom prst="rect">
            <a:avLst/>
          </a:prstGeom>
          <a:blipFill>
            <a:blip r:embed="rId4">
              <a:alphaModFix amt="13000"/>
            </a:blip>
            <a:stretch>
              <a:fillRect/>
            </a:stretch>
          </a:blipFill>
        </p:spPr>
      </p:pic>
      <p:sp>
        <p:nvSpPr>
          <p:cNvPr id="6" name="Прямоугольник 5"/>
          <p:cNvSpPr/>
          <p:nvPr/>
        </p:nvSpPr>
        <p:spPr>
          <a:xfrm>
            <a:off x="973582" y="0"/>
            <a:ext cx="10569487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C00000"/>
                </a:solidFill>
              </a:rPr>
              <a:t>Астраханская областная библиотека для молодёжи им. Б. Шаховского:</a:t>
            </a:r>
          </a:p>
          <a:p>
            <a:pPr marL="717550" indent="167005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</a:rPr>
              <a:t>проект «Живые улицы» </a:t>
            </a:r>
            <a:r>
              <a:rPr lang="ru-RU" sz="2000" b="1" dirty="0"/>
              <a:t>( более 12 серий видеороликов размещены в социальных сетях), </a:t>
            </a:r>
          </a:p>
          <a:p>
            <a:pPr marL="717550" indent="167005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</a:rPr>
              <a:t>подкаст «Разбалуй-город» </a:t>
            </a:r>
            <a:r>
              <a:rPr lang="ru-RU" sz="2000" b="1" dirty="0"/>
              <a:t>(</a:t>
            </a:r>
            <a:r>
              <a:rPr lang="en-US" sz="2000" b="1" dirty="0">
                <a:hlinkClick r:id="rId5"/>
              </a:rPr>
              <a:t>https://youth-library.com.ru/podkasts</a:t>
            </a:r>
            <a:r>
              <a:rPr lang="ru-RU" sz="2000" b="1" dirty="0"/>
              <a:t>), </a:t>
            </a:r>
          </a:p>
          <a:p>
            <a:pPr marL="717550" indent="167005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</a:rPr>
              <a:t>проект «</a:t>
            </a:r>
            <a:r>
              <a:rPr lang="en-US" sz="2000" b="1" dirty="0">
                <a:solidFill>
                  <a:srgbClr val="002060"/>
                </a:solidFill>
              </a:rPr>
              <a:t>Vine </a:t>
            </a:r>
            <a:r>
              <a:rPr lang="ru-RU" sz="2000" b="1" dirty="0">
                <a:solidFill>
                  <a:srgbClr val="002060"/>
                </a:solidFill>
              </a:rPr>
              <a:t>Плюшки», </a:t>
            </a:r>
          </a:p>
          <a:p>
            <a:pPr marL="717550" indent="167005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C00000"/>
                </a:solidFill>
              </a:rPr>
              <a:t>новогодний мюзикл</a:t>
            </a:r>
            <a:r>
              <a:rPr lang="ru-RU" sz="2000" b="1" dirty="0"/>
              <a:t>, </a:t>
            </a:r>
          </a:p>
          <a:p>
            <a:pPr marL="717550" indent="167005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</a:rPr>
              <a:t>публицистический документальный фильм о Б. Шаховском </a:t>
            </a:r>
            <a:r>
              <a:rPr lang="ru-RU" sz="2000" b="1" dirty="0"/>
              <a:t>(</a:t>
            </a:r>
            <a:r>
              <a:rPr lang="en-US" sz="2000" b="1" dirty="0"/>
              <a:t>https://www.youtube.com/watch?v=okGRqhdknf4</a:t>
            </a:r>
            <a:r>
              <a:rPr lang="ru-RU" sz="2000" b="1" dirty="0"/>
              <a:t>) 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3582" y="2349361"/>
            <a:ext cx="11114221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C00000"/>
                </a:solidFill>
              </a:rPr>
              <a:t>ЦБС № 2 Губкинского района Белгородской области</a:t>
            </a:r>
            <a:r>
              <a:rPr lang="ru-RU" sz="2000" b="1" dirty="0"/>
              <a:t>. </a:t>
            </a:r>
            <a:r>
              <a:rPr lang="ru-RU" sz="2000" dirty="0"/>
              <a:t>Создание любительского художественного фильма «Руки матери» по повести Владислава Мефодьевича Шаповалова (</a:t>
            </a:r>
            <a:r>
              <a:rPr lang="en-US" sz="2000" dirty="0">
                <a:hlinkClick r:id="rId6"/>
              </a:rPr>
              <a:t>https://ok.ru/rukimateri</a:t>
            </a:r>
            <a:r>
              <a:rPr lang="en-US" sz="2000" dirty="0"/>
              <a:t>)</a:t>
            </a:r>
            <a:r>
              <a:rPr lang="ru-RU" sz="2000" dirty="0"/>
              <a:t>. Финансирование: личная помощь депутата Госдумы по Белгородской области А.В. </a:t>
            </a:r>
            <a:r>
              <a:rPr lang="ru-RU" sz="2000" dirty="0" err="1"/>
              <a:t>Скроча</a:t>
            </a:r>
            <a:endParaRPr lang="ru-RU" sz="2000" dirty="0"/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C00000"/>
                </a:solidFill>
              </a:rPr>
              <a:t>Городская библиотека г. Губкинский ЯМАО. Селфи-путеводитель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/>
              <a:t>Получил </a:t>
            </a:r>
            <a:r>
              <a:rPr lang="ru-RU" sz="2000" dirty="0">
                <a:solidFill>
                  <a:srgbClr val="000000"/>
                </a:solidFill>
                <a:effectLst/>
                <a:ea typeface="Calibri" panose="020F0502020204030204" charset="0"/>
              </a:rPr>
              <a:t>премию «Живых городов» в номинации «Лучший проект в сфере сохранения местного нематериального наследия»</a:t>
            </a:r>
            <a:endParaRPr lang="ru-RU" sz="2000" dirty="0"/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C00000"/>
                </a:solidFill>
              </a:rPr>
              <a:t>Арт-резиденции, арт-лаборатории </a:t>
            </a:r>
            <a:r>
              <a:rPr lang="ru-RU" sz="2000" dirty="0"/>
              <a:t>(Мурманск, Новосибирск, Волгоградская «молодёжка»).</a:t>
            </a:r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C00000"/>
                </a:solidFill>
              </a:rPr>
              <a:t>Книжные стримы </a:t>
            </a:r>
            <a:r>
              <a:rPr lang="ru-RU" sz="2000" dirty="0"/>
              <a:t>(Мурманская ОДЮБ, Новосибирская ОЮБ). </a:t>
            </a:r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20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Буктрейлеры</a:t>
            </a:r>
            <a:r>
              <a:rPr lang="ru-RU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как гонорар</a:t>
            </a:r>
            <a:r>
              <a:rPr lang="ru-RU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(г. </a:t>
            </a:r>
            <a:r>
              <a:rPr lang="ru-RU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Урай</a:t>
            </a: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Ханты-Мансийского автономного округа – Югры) </a:t>
            </a:r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C00000"/>
                </a:solidFill>
              </a:rPr>
              <a:t>Студии мультипликации </a:t>
            </a:r>
            <a:r>
              <a:rPr lang="ru-RU" sz="2000" b="1" dirty="0"/>
              <a:t>(Библиотека им. А.С. Пушкина, г. Каменск-Уральский Свердловской области + проект во время локдауна в 2020 г. «Книги и танцы»)</a:t>
            </a:r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C00000"/>
                </a:solidFill>
              </a:rPr>
              <a:t>Подкасты</a:t>
            </a:r>
            <a:r>
              <a:rPr lang="ru-RU" sz="2000" b="1" dirty="0"/>
              <a:t> (Астраханская ОБ для молодежи им. </a:t>
            </a:r>
            <a:r>
              <a:rPr lang="ru-RU" sz="2000" b="1" dirty="0" err="1"/>
              <a:t>Б.Шаховского</a:t>
            </a:r>
            <a:r>
              <a:rPr lang="ru-RU" sz="2000" b="1" dirty="0"/>
              <a:t>, Мурманская ОУНБ, ОДЮБ, РГБМ, Свердловская ОУНБ им. Белинского и др.)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947" y="198191"/>
            <a:ext cx="1090874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</a:rPr>
              <a:t>Пример. Муниципальная городская библиотечная система г. Омска. </a:t>
            </a:r>
            <a:r>
              <a:rPr lang="ru-RU" sz="2200" b="1" dirty="0"/>
              <a:t>Проект модернизации библиотек системы, как в рамках Нацпроекта «Культура», так и в рамках городских программ.</a:t>
            </a:r>
          </a:p>
          <a:p>
            <a:r>
              <a:rPr lang="ru-RU" sz="2200" b="1" dirty="0">
                <a:solidFill>
                  <a:srgbClr val="C00000"/>
                </a:solidFill>
                <a:sym typeface="Wingdings" panose="05000000000000000000" pitchFamily="2" charset="2"/>
              </a:rPr>
              <a:t>Основная черта</a:t>
            </a:r>
            <a:r>
              <a:rPr lang="ru-RU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ru-RU" sz="2200" b="1" dirty="0">
                <a:sym typeface="Wingdings" panose="05000000000000000000" pitchFamily="2" charset="2"/>
              </a:rPr>
              <a:t>совместная работа с местными сообществами над определением специализации библиотеки, специализации фонда.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5" y="2166153"/>
            <a:ext cx="3533034" cy="23553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31875" y="2263853"/>
            <a:ext cx="3338397" cy="22255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89" y="2187096"/>
            <a:ext cx="1523412" cy="2285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070272" y="4570213"/>
            <a:ext cx="3268063" cy="2178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/>
          <a:srcRect r="3247" b="11606"/>
          <a:stretch>
            <a:fillRect/>
          </a:stretch>
        </p:blipFill>
        <p:spPr>
          <a:xfrm>
            <a:off x="52287" y="4562881"/>
            <a:ext cx="3588815" cy="21862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294" y="4521997"/>
            <a:ext cx="3259564" cy="231886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53732" y="1462067"/>
            <a:ext cx="10667998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</a:rPr>
              <a:t>Библиотека им. Ф.М. Достоевского г. Москвы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</a:rPr>
              <a:t>Проект «Достоевский на каждый день». </a:t>
            </a:r>
            <a:r>
              <a:rPr lang="ru-RU" sz="2000" dirty="0"/>
              <a:t>Совместно с профессиональной студией </a:t>
            </a:r>
            <a:r>
              <a:rPr lang="en-US" sz="2000" dirty="0"/>
              <a:t>REC-Square</a:t>
            </a:r>
            <a:r>
              <a:rPr lang="ru-RU" sz="2000" dirty="0"/>
              <a:t>, тренинговым проектом «Голос. Лаб». Каждое утро в 10:00 звучал Достоевский и на 1,5-минутый ролик представляет какую-то цитату великого писателя</a:t>
            </a:r>
            <a:r>
              <a:rPr lang="en-US" sz="2000" dirty="0"/>
              <a:t> (fb.com/</a:t>
            </a:r>
            <a:r>
              <a:rPr lang="en-US" sz="2000" dirty="0" err="1"/>
              <a:t>dostoevskylib</a:t>
            </a:r>
            <a:r>
              <a:rPr lang="en-US" sz="2000" dirty="0"/>
              <a:t>; vk.com/</a:t>
            </a:r>
            <a:r>
              <a:rPr lang="en-US" sz="2000" dirty="0" err="1"/>
              <a:t>dostoevskylib</a:t>
            </a:r>
            <a:r>
              <a:rPr lang="en-US" sz="2000" dirty="0"/>
              <a:t>)</a:t>
            </a:r>
            <a:r>
              <a:rPr lang="ru-RU" sz="2000" b="1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effectLst/>
              </a:rPr>
              <a:t>лекторий «Живое общение»,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effectLst/>
              </a:rPr>
              <a:t>аудиогид «Достоевский  в Москве. Басманный» </a:t>
            </a:r>
            <a:r>
              <a:rPr lang="ru-RU" sz="2000" b="0" dirty="0">
                <a:solidFill>
                  <a:srgbClr val="000000"/>
                </a:solidFill>
                <a:effectLst/>
              </a:rPr>
              <a:t>на платформе izi.TRAVEL;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effectLst/>
              </a:rPr>
              <a:t>2021 г. - проект «Детский Достоевский», </a:t>
            </a:r>
            <a:r>
              <a:rPr lang="ru-RU" sz="2000" b="0" dirty="0">
                <a:solidFill>
                  <a:srgbClr val="000000"/>
                </a:solidFill>
                <a:effectLst/>
              </a:rPr>
              <a:t>в рамках которого выпущены туристско-информационные продукты: путеводитель-раскраска «Детский Достоевский», онлайн-</a:t>
            </a:r>
            <a:r>
              <a:rPr lang="ru-RU" sz="2000" b="0" dirty="0" err="1">
                <a:solidFill>
                  <a:srgbClr val="000000"/>
                </a:solidFill>
                <a:effectLst/>
              </a:rPr>
              <a:t>квиз</a:t>
            </a:r>
            <a:r>
              <a:rPr lang="ru-RU" sz="2000" b="0" dirty="0">
                <a:solidFill>
                  <a:srgbClr val="000000"/>
                </a:solidFill>
                <a:effectLst/>
              </a:rPr>
              <a:t> «Детский Достоевский», размещенный на портале "Узнай Москву", и аудиогиды «Дорога в Даровое» и «Достоевский в Москве: детство на </a:t>
            </a:r>
            <a:r>
              <a:rPr lang="ru-RU" sz="2000" b="0" dirty="0" err="1">
                <a:solidFill>
                  <a:srgbClr val="000000"/>
                </a:solidFill>
                <a:effectLst/>
              </a:rPr>
              <a:t>Божедомке</a:t>
            </a:r>
            <a:r>
              <a:rPr lang="ru-RU" sz="2000" dirty="0">
                <a:solidFill>
                  <a:srgbClr val="000000"/>
                </a:solidFill>
              </a:rPr>
              <a:t>»</a:t>
            </a:r>
            <a:r>
              <a:rPr lang="ru-RU" sz="2000" b="0" dirty="0">
                <a:solidFill>
                  <a:srgbClr val="000000"/>
                </a:solidFill>
                <a:effectLst/>
              </a:rPr>
              <a:t>, размещённые </a:t>
            </a:r>
            <a:r>
              <a:rPr lang="ru-RU" sz="2000" b="0" dirty="0">
                <a:solidFill>
                  <a:srgbClr val="000000"/>
                </a:solidFill>
                <a:effectLst/>
                <a:latin typeface="NeueHaasUnica"/>
              </a:rPr>
              <a:t>на платформе izi.TRAVEL.</a:t>
            </a:r>
            <a:endParaRPr lang="ru-RU" sz="2000" dirty="0"/>
          </a:p>
          <a:p>
            <a:endParaRPr lang="ru-RU" sz="1800" b="1" dirty="0"/>
          </a:p>
          <a:p>
            <a:endParaRPr lang="ru-RU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53497" y="5792269"/>
            <a:ext cx="1006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</a:rPr>
              <a:t>Онлайн-трансляция фестиваля «Москва </a:t>
            </a:r>
            <a:r>
              <a:rPr lang="en-US" b="1" dirty="0">
                <a:solidFill>
                  <a:srgbClr val="C00000"/>
                </a:solidFill>
              </a:rPr>
              <a:t>Fest</a:t>
            </a:r>
            <a:r>
              <a:rPr lang="ru-RU" b="1" dirty="0">
                <a:solidFill>
                  <a:srgbClr val="C00000"/>
                </a:solidFill>
              </a:rPr>
              <a:t>: Московский Достоевский» доступна на сайте: </a:t>
            </a:r>
            <a:r>
              <a:rPr lang="en-US" b="1" dirty="0">
                <a:solidFill>
                  <a:srgbClr val="C00000"/>
                </a:solidFill>
              </a:rPr>
              <a:t>https://www.youtube.com/playlist?list=PLQgmKn81m2HcPAbgSV28nIn5d4IpiqiIa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313" y="1462067"/>
            <a:ext cx="364525" cy="364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52137" y="2952137"/>
            <a:ext cx="6858002" cy="953728"/>
          </a:xfrm>
          <a:prstGeom prst="rect">
            <a:avLst/>
          </a:prstGeom>
          <a:blipFill>
            <a:blip r:embed="rId5">
              <a:alphaModFix amt="13000"/>
            </a:blip>
            <a:stretch>
              <a:fillRect/>
            </a:stretch>
          </a:blipFill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7766" y="1329491"/>
            <a:ext cx="1010413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/>
                <a:ea typeface="Calibri" panose="020F0502020204030204" charset="0"/>
              </a:rPr>
              <a:t>ПРИМЕР. Объединения городских библиотек г. Магнитогорска Челябинской области</a:t>
            </a:r>
          </a:p>
          <a:p>
            <a:endParaRPr lang="ru-RU" sz="2500" dirty="0">
              <a:solidFill>
                <a:srgbClr val="000000"/>
              </a:solidFill>
              <a:ea typeface="Calibri" panose="020F0502020204030204" charset="0"/>
              <a:cs typeface="Times New Roman" panose="02020603050405020304" pitchFamily="18" charset="0"/>
            </a:endParaRPr>
          </a:p>
          <a:p>
            <a:r>
              <a:rPr lang="ru-RU" sz="2500" dirty="0">
                <a:solidFill>
                  <a:srgbClr val="000000"/>
                </a:solidFill>
                <a:ea typeface="Calibri" panose="020F0502020204030204" charset="0"/>
                <a:cs typeface="Times New Roman" panose="02020603050405020304" pitchFamily="18" charset="0"/>
              </a:rPr>
              <a:t>К</a:t>
            </a:r>
            <a:r>
              <a:rPr lang="ru-RU" sz="2500" dirty="0">
                <a:solidFill>
                  <a:srgbClr val="000000"/>
                </a:solidFill>
                <a:effectLst/>
                <a:ea typeface="Calibri" panose="020F0502020204030204" charset="0"/>
                <a:cs typeface="Times New Roman" panose="02020603050405020304" pitchFamily="18" charset="0"/>
              </a:rPr>
              <a:t> Всероссийской есенинской неделе они «оживили» персонажей стихотворения Сергея Есенина «Письмо матери» (</a:t>
            </a:r>
            <a:r>
              <a:rPr lang="ru-RU" sz="2500" b="1" dirty="0">
                <a:solidFill>
                  <a:srgbClr val="000000"/>
                </a:solidFill>
                <a:effectLst/>
                <a:ea typeface="Calibri" panose="020F0502020204030204" charset="0"/>
                <a:cs typeface="Times New Roman" panose="02020603050405020304" pitchFamily="18" charset="0"/>
              </a:rPr>
              <a:t>https://clck.ru/XsLap</a:t>
            </a:r>
            <a:r>
              <a:rPr lang="ru-RU" sz="2500" dirty="0">
                <a:solidFill>
                  <a:srgbClr val="000000"/>
                </a:solidFill>
                <a:effectLst/>
                <a:ea typeface="Calibri" panose="020F0502020204030204" charset="0"/>
                <a:cs typeface="Times New Roman" panose="02020603050405020304" pitchFamily="18" charset="0"/>
              </a:rPr>
              <a:t>). А ролик на стихотворение Афанасия Фета «Сияла ночь. Луной был полон сад…» (</a:t>
            </a:r>
            <a:r>
              <a:rPr lang="ru-RU" sz="2500" b="1" dirty="0">
                <a:solidFill>
                  <a:srgbClr val="000000"/>
                </a:solidFill>
                <a:effectLst/>
                <a:ea typeface="Calibri" panose="020F0502020204030204" charset="0"/>
                <a:cs typeface="Times New Roman" panose="02020603050405020304" pitchFamily="18" charset="0"/>
              </a:rPr>
              <a:t>https://clck.ru/XsLob</a:t>
            </a:r>
            <a:r>
              <a:rPr lang="ru-RU" sz="2500" dirty="0">
                <a:solidFill>
                  <a:srgbClr val="000000"/>
                </a:solidFill>
                <a:effectLst/>
                <a:ea typeface="Calibri" panose="020F0502020204030204" charset="0"/>
                <a:cs typeface="Times New Roman" panose="02020603050405020304" pitchFamily="18" charset="0"/>
              </a:rPr>
              <a:t>) стал победителем межрегионального конкурса видеопоэзии «Фет-привет!».</a:t>
            </a:r>
            <a:endParaRPr lang="ru-RU" sz="2500" dirty="0">
              <a:effectLst/>
              <a:ea typeface="Calibri" panose="020F0502020204030204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52137" y="2952137"/>
            <a:ext cx="6858002" cy="953728"/>
          </a:xfrm>
          <a:prstGeom prst="rect">
            <a:avLst/>
          </a:prstGeom>
          <a:blipFill>
            <a:blip r:embed="rId5">
              <a:alphaModFix amt="13000"/>
            </a:blip>
            <a:stretch>
              <a:fillRect/>
            </a:stretch>
          </a:blipFill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57" y="127782"/>
            <a:ext cx="6214165" cy="14168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05563" y="2227599"/>
            <a:ext cx="9518796" cy="3452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30" b="1" dirty="0">
                <a:cs typeface="Arial" panose="020B0604020202020204" pitchFamily="34" charset="0"/>
              </a:rPr>
              <a:t>E-mail: </a:t>
            </a:r>
            <a:r>
              <a:rPr lang="en-US" sz="2730" b="1" dirty="0">
                <a:solidFill>
                  <a:srgbClr val="002060"/>
                </a:solidFill>
                <a:cs typeface="Arial" panose="020B0604020202020204" pitchFamily="34" charset="0"/>
                <a:hlinkClick r:id="rId3"/>
              </a:rPr>
              <a:t>editor@modern-lib.ru</a:t>
            </a:r>
            <a:r>
              <a:rPr lang="en-US" sz="273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sz="2730" b="1" dirty="0">
                <a:solidFill>
                  <a:srgbClr val="002060"/>
                </a:solidFill>
                <a:cs typeface="Arial" panose="020B0604020202020204" pitchFamily="34" charset="0"/>
                <a:hlinkClick r:id="rId4"/>
              </a:rPr>
              <a:t>Lkazak@mail.ru</a:t>
            </a:r>
            <a:r>
              <a:rPr lang="en-US" sz="2730" b="1" dirty="0">
                <a:cs typeface="Arial" panose="020B0604020202020204" pitchFamily="34" charset="0"/>
              </a:rPr>
              <a:t>,</a:t>
            </a:r>
            <a:r>
              <a:rPr lang="en-US" sz="2730" b="1" dirty="0">
                <a:solidFill>
                  <a:srgbClr val="002060"/>
                </a:solidFill>
                <a:cs typeface="Arial" panose="020B0604020202020204" pitchFamily="34" charset="0"/>
              </a:rPr>
              <a:t>  </a:t>
            </a:r>
          </a:p>
          <a:p>
            <a:pPr>
              <a:defRPr/>
            </a:pPr>
            <a:r>
              <a:rPr lang="ru-RU" sz="2730" b="1" dirty="0">
                <a:cs typeface="Arial" panose="020B0604020202020204" pitchFamily="34" charset="0"/>
              </a:rPr>
              <a:t>Тел.: </a:t>
            </a:r>
            <a:r>
              <a:rPr lang="en-US" sz="2730" b="1" dirty="0">
                <a:cs typeface="Arial" panose="020B0604020202020204" pitchFamily="34" charset="0"/>
              </a:rPr>
              <a:t>+7 </a:t>
            </a:r>
            <a:r>
              <a:rPr lang="ru-RU" sz="2730" b="1" dirty="0">
                <a:cs typeface="Arial" panose="020B0604020202020204" pitchFamily="34" charset="0"/>
              </a:rPr>
              <a:t>903 708</a:t>
            </a:r>
            <a:r>
              <a:rPr lang="en-US" sz="2730" b="1" dirty="0">
                <a:cs typeface="Arial" panose="020B0604020202020204" pitchFamily="34" charset="0"/>
              </a:rPr>
              <a:t> </a:t>
            </a:r>
            <a:r>
              <a:rPr lang="ru-RU" sz="2730" b="1" dirty="0">
                <a:cs typeface="Arial" panose="020B0604020202020204" pitchFamily="34" charset="0"/>
              </a:rPr>
              <a:t>71</a:t>
            </a:r>
            <a:r>
              <a:rPr lang="en-US" sz="2730" b="1" dirty="0">
                <a:cs typeface="Arial" panose="020B0604020202020204" pitchFamily="34" charset="0"/>
              </a:rPr>
              <a:t> </a:t>
            </a:r>
            <a:r>
              <a:rPr lang="ru-RU" sz="2730" b="1" dirty="0">
                <a:cs typeface="Arial" panose="020B0604020202020204" pitchFamily="34" charset="0"/>
              </a:rPr>
              <a:t>58</a:t>
            </a:r>
          </a:p>
          <a:p>
            <a:pPr>
              <a:defRPr/>
            </a:pPr>
            <a:r>
              <a:rPr lang="ru-RU" sz="2730" b="1" dirty="0">
                <a:cs typeface="Arial" panose="020B0604020202020204" pitchFamily="34" charset="0"/>
              </a:rPr>
              <a:t>Интернет: </a:t>
            </a:r>
            <a:r>
              <a:rPr lang="en-US" sz="2730" b="1" dirty="0">
                <a:solidFill>
                  <a:srgbClr val="0070C0"/>
                </a:solidFill>
                <a:cs typeface="Arial" panose="020B0604020202020204" pitchFamily="34" charset="0"/>
              </a:rPr>
              <a:t>http:</a:t>
            </a:r>
            <a:r>
              <a:rPr lang="ru-RU" sz="2730" b="1" dirty="0">
                <a:solidFill>
                  <a:srgbClr val="0070C0"/>
                </a:solidFill>
                <a:cs typeface="Arial" panose="020B0604020202020204" pitchFamily="34" charset="0"/>
              </a:rPr>
              <a:t>//</a:t>
            </a:r>
            <a:r>
              <a:rPr lang="en-US" sz="2730" b="1" dirty="0">
                <a:solidFill>
                  <a:srgbClr val="002060"/>
                </a:solidFill>
                <a:cs typeface="Arial" panose="020B0604020202020204" pitchFamily="34" charset="0"/>
                <a:hlinkClick r:id="rId5"/>
              </a:rPr>
              <a:t>modern-lib.ru</a:t>
            </a:r>
            <a:endParaRPr lang="ru-RU" sz="273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730" b="1" dirty="0">
                <a:cs typeface="Arial" panose="020B0604020202020204" pitchFamily="34" charset="0"/>
                <a:hlinkClick r:id="rId6"/>
              </a:rPr>
              <a:t>http://sbiblioteka.blogspot.com</a:t>
            </a:r>
            <a:endParaRPr lang="ru-RU" sz="2730" b="1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730" b="1" dirty="0">
                <a:cs typeface="Arial" panose="020B0604020202020204" pitchFamily="34" charset="0"/>
                <a:hlinkClick r:id="rId7"/>
              </a:rPr>
              <a:t>http://vk.com/sbiblioteka</a:t>
            </a:r>
            <a:endParaRPr lang="en-US" sz="2730" b="1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730" b="1" dirty="0">
                <a:cs typeface="Arial" panose="020B0604020202020204" pitchFamily="34" charset="0"/>
                <a:hlinkClick r:id="rId8"/>
              </a:rPr>
              <a:t>https://t.me/sbiblioteka</a:t>
            </a:r>
            <a:endParaRPr lang="en-US" sz="2730" b="1" dirty="0">
              <a:cs typeface="Arial" panose="020B0604020202020204" pitchFamily="34" charset="0"/>
            </a:endParaRPr>
          </a:p>
          <a:p>
            <a:pPr>
              <a:defRPr/>
            </a:pPr>
            <a:endParaRPr lang="ru-RU" sz="2730" b="1" dirty="0"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7892" y="5996025"/>
            <a:ext cx="80663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charset="0"/>
              </a:rPr>
              <a:t>Благодарю  за внимание и терпение!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7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52137" y="2952137"/>
            <a:ext cx="6858002" cy="953728"/>
          </a:xfrm>
          <a:prstGeom prst="rect">
            <a:avLst/>
          </a:prstGeom>
          <a:blipFill>
            <a:blip r:embed="rId11">
              <a:alphaModFix amt="13000"/>
            </a:blip>
            <a:stretch>
              <a:fillRect/>
            </a:stretch>
          </a:blipFill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6094" y="2700669"/>
            <a:ext cx="83890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Слоган Библиотеки «</a:t>
            </a:r>
            <a:r>
              <a:rPr lang="en-US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ru-RU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2.0.3» - филиала № 22 ЦБС г. Якутска:</a:t>
            </a:r>
          </a:p>
          <a:p>
            <a:endParaRPr lang="ru-RU" sz="3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«СМАРТ-БИБЛИОТЕКА ЗДЕСЬ, </a:t>
            </a:r>
          </a:p>
          <a:p>
            <a:r>
              <a:rPr lang="ru-RU" sz="33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ВАМ ПОМОЧЬ. </a:t>
            </a:r>
          </a:p>
          <a:p>
            <a:r>
              <a:rPr lang="ru-RU" sz="33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МЫ МОЖЕМ ВАМ ПОМОЧЬ?»</a:t>
            </a:r>
          </a:p>
          <a:p>
            <a:endParaRPr 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/>
              <a:t>Видео: Экскурсия по </a:t>
            </a:r>
            <a:r>
              <a:rPr lang="en-US" i="1" dirty="0"/>
              <a:t>SMART-</a:t>
            </a:r>
            <a:r>
              <a:rPr lang="ru-RU" i="1" dirty="0"/>
              <a:t>библиотеке.</a:t>
            </a:r>
            <a:r>
              <a:rPr lang="en-US" i="1" dirty="0"/>
              <a:t>mp4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6" y="345557"/>
            <a:ext cx="3323799" cy="2215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364" y="325167"/>
            <a:ext cx="44869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(Specific). </a:t>
            </a:r>
            <a:r>
              <a:rPr lang="ru-RU" sz="2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Конкретно.</a:t>
            </a:r>
          </a:p>
          <a:p>
            <a:pPr algn="l"/>
            <a:r>
              <a:rPr lang="en-US" sz="3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(Measurable). </a:t>
            </a:r>
            <a:r>
              <a:rPr lang="ru-RU" sz="2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Измеримо.</a:t>
            </a:r>
          </a:p>
          <a:p>
            <a:pPr algn="l"/>
            <a:r>
              <a:rPr lang="en-US" sz="3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(Achievable). </a:t>
            </a:r>
            <a:r>
              <a:rPr lang="ru-RU" sz="2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Достижимо.</a:t>
            </a:r>
          </a:p>
          <a:p>
            <a:pPr algn="l"/>
            <a:r>
              <a:rPr lang="en-US" sz="3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Relevant). </a:t>
            </a:r>
            <a:r>
              <a:rPr lang="ru-RU" sz="2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Реально.</a:t>
            </a:r>
          </a:p>
          <a:p>
            <a:pPr algn="l"/>
            <a:r>
              <a:rPr lang="en-US" sz="3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0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(Time). </a:t>
            </a:r>
            <a:r>
              <a:rPr lang="ru-RU" sz="2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Время.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26" y="2285236"/>
            <a:ext cx="8745595" cy="44602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364" y="4242391"/>
            <a:ext cx="1935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https://mn-zd.ru/planirovanie/smart-sistema-postanovki-celej/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1125" y="2847975"/>
            <a:ext cx="92011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500" b="1" dirty="0">
                <a:solidFill>
                  <a:srgbClr val="002060"/>
                </a:solidFill>
              </a:rPr>
              <a:t>Современная библиотека – </a:t>
            </a:r>
          </a:p>
          <a:p>
            <a:pPr algn="ctr"/>
            <a:r>
              <a:rPr lang="ru-RU" sz="5500" b="1" dirty="0">
                <a:solidFill>
                  <a:srgbClr val="002060"/>
                </a:solidFill>
              </a:rPr>
              <a:t>это часть медиасреды!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3729" y="396506"/>
            <a:ext cx="111823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FF0000"/>
                </a:solidFill>
              </a:rPr>
              <a:t>СОВРЕМЕННАЯ БИБЛИОТЕКА: ЧТО ЭТО ТАКОЕ СЕГОДНЯ?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52137" y="2952137"/>
            <a:ext cx="6858002" cy="953728"/>
          </a:xfrm>
          <a:prstGeom prst="rect">
            <a:avLst/>
          </a:prstGeom>
          <a:blipFill>
            <a:blip r:embed="rId4">
              <a:alphaModFix amt="13000"/>
            </a:blip>
            <a:stretch>
              <a:fillRect/>
            </a:stretch>
          </a:blipFill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8517" y="275262"/>
            <a:ext cx="5367403" cy="955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Медиасреда</a:t>
            </a:r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4" b="2371"/>
          <a:stretch>
            <a:fillRect/>
          </a:stretch>
        </p:blipFill>
        <p:spPr bwMode="auto">
          <a:xfrm>
            <a:off x="396870" y="1169952"/>
            <a:ext cx="6785396" cy="441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31760" y="1056640"/>
            <a:ext cx="41554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700" b="1" dirty="0">
                <a:solidFill>
                  <a:srgbClr val="002060"/>
                </a:solidFill>
              </a:rPr>
              <a:t>Совокупность технических и программных средств  и сред.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700" b="1" dirty="0">
                <a:solidFill>
                  <a:srgbClr val="002060"/>
                </a:solidFill>
              </a:rPr>
              <a:t>Сфера, которая с помощью массовых коммуникаций связывает человека с окружающим миром.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700" b="1" dirty="0">
                <a:solidFill>
                  <a:srgbClr val="002060"/>
                </a:solidFill>
              </a:rPr>
              <a:t>Средства осуществления коммуникаций.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Объект 2"/>
          <p:cNvSpPr txBox="1"/>
          <p:nvPr/>
        </p:nvSpPr>
        <p:spPr>
          <a:xfrm>
            <a:off x="2481197" y="5550178"/>
            <a:ext cx="5367403" cy="955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</a:t>
            </a: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2905</Words>
  <Application>Microsoft Office PowerPoint</Application>
  <PresentationFormat>Широкоэкранный</PresentationFormat>
  <Paragraphs>269</Paragraphs>
  <Slides>59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8" baseType="lpstr">
      <vt:lpstr>Arial</vt:lpstr>
      <vt:lpstr>Calibri</vt:lpstr>
      <vt:lpstr>Calibri Light</vt:lpstr>
      <vt:lpstr>FuturaPT</vt:lpstr>
      <vt:lpstr>NeueHaasUnica</vt:lpstr>
      <vt:lpstr>Roboto</vt:lpstr>
      <vt:lpstr>Times New Roman</vt:lpstr>
      <vt:lpstr>Wingdings</vt:lpstr>
      <vt:lpstr>Тема Office</vt:lpstr>
      <vt:lpstr>СОВРЕМЕННАЯ БИБЛИОТЕКА: В АНФАС И ПРОФИЛЬ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БИБЛИОТЕЧНОЕ СООБЩЕСТВО: РЕСУРСЫ РАЗВИТИЯ</dc:title>
  <dc:creator>Liubov Kazachenkova</dc:creator>
  <cp:lastModifiedBy>User</cp:lastModifiedBy>
  <cp:revision>29</cp:revision>
  <cp:lastPrinted>2022-08-12T21:15:00Z</cp:lastPrinted>
  <dcterms:created xsi:type="dcterms:W3CDTF">2022-08-11T11:46:00Z</dcterms:created>
  <dcterms:modified xsi:type="dcterms:W3CDTF">2022-10-04T03:36:09Z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7E050CFAA7CF424C98949225A7DD7C07</vt:lpwstr>
  </property>
  <property fmtid="{D5CDD505-2E9C-101B-9397-08002B2CF9AE}" pid="3" name="KSOProductBuildVer">
    <vt:lpwstr>1049-11.2.0.11254</vt:lpwstr>
  </property>
</Properties>
</file>