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912" r:id="rId2"/>
    <p:sldId id="539" r:id="rId3"/>
    <p:sldId id="540" r:id="rId4"/>
    <p:sldId id="1066" r:id="rId5"/>
    <p:sldId id="1069" r:id="rId6"/>
    <p:sldId id="1070" r:id="rId7"/>
    <p:sldId id="918" r:id="rId8"/>
    <p:sldId id="942" r:id="rId9"/>
    <p:sldId id="961" r:id="rId10"/>
    <p:sldId id="971" r:id="rId11"/>
    <p:sldId id="1002" r:id="rId12"/>
    <p:sldId id="1014" r:id="rId13"/>
    <p:sldId id="1013" r:id="rId14"/>
    <p:sldId id="1017" r:id="rId15"/>
    <p:sldId id="1052" r:id="rId16"/>
    <p:sldId id="1029" r:id="rId17"/>
    <p:sldId id="1030" r:id="rId18"/>
    <p:sldId id="1031" r:id="rId19"/>
    <p:sldId id="1035" r:id="rId20"/>
    <p:sldId id="1038" r:id="rId21"/>
    <p:sldId id="1041" r:id="rId22"/>
    <p:sldId id="1045" r:id="rId23"/>
    <p:sldId id="1046" r:id="rId24"/>
    <p:sldId id="1047" r:id="rId25"/>
    <p:sldId id="1048" r:id="rId26"/>
    <p:sldId id="1049" r:id="rId27"/>
    <p:sldId id="1050" r:id="rId28"/>
    <p:sldId id="1073" r:id="rId29"/>
    <p:sldId id="1074" r:id="rId30"/>
    <p:sldId id="1075" r:id="rId31"/>
    <p:sldId id="1076" r:id="rId32"/>
    <p:sldId id="1078" r:id="rId33"/>
    <p:sldId id="1055" r:id="rId34"/>
    <p:sldId id="1061" r:id="rId35"/>
    <p:sldId id="1057" r:id="rId36"/>
    <p:sldId id="1064" r:id="rId37"/>
    <p:sldId id="1062" r:id="rId38"/>
    <p:sldId id="1063" r:id="rId39"/>
    <p:sldId id="1071" r:id="rId40"/>
    <p:sldId id="1072" r:id="rId41"/>
    <p:sldId id="1082" r:id="rId42"/>
    <p:sldId id="1083" r:id="rId43"/>
    <p:sldId id="1084" r:id="rId44"/>
    <p:sldId id="1085" r:id="rId45"/>
    <p:sldId id="1086" r:id="rId46"/>
    <p:sldId id="1087" r:id="rId47"/>
    <p:sldId id="1088" r:id="rId48"/>
    <p:sldId id="1089" r:id="rId49"/>
    <p:sldId id="1090" r:id="rId50"/>
    <p:sldId id="1091" r:id="rId51"/>
    <p:sldId id="1092" r:id="rId52"/>
    <p:sldId id="1093" r:id="rId53"/>
    <p:sldId id="1094" r:id="rId54"/>
    <p:sldId id="1095" r:id="rId55"/>
    <p:sldId id="1067" r:id="rId56"/>
    <p:sldId id="1051" r:id="rId57"/>
    <p:sldId id="1081" r:id="rId58"/>
    <p:sldId id="1080" r:id="rId59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6" autoAdjust="0"/>
    <p:restoredTop sz="94660"/>
  </p:normalViewPr>
  <p:slideViewPr>
    <p:cSldViewPr>
      <p:cViewPr>
        <p:scale>
          <a:sx n="100" d="100"/>
          <a:sy n="100" d="100"/>
        </p:scale>
        <p:origin x="-2154" y="-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4477941"/>
            <a:ext cx="9144000" cy="66555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4539854"/>
            <a:ext cx="2249488" cy="53459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59026" y="4532710"/>
            <a:ext cx="6784975" cy="53578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4551760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A40229-FEEB-4655-8D15-48479182BE89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CD161E9-64D6-43C7-AE46-85B2B0F61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C1A96-9A05-45D9-A8DB-E4918B27AC33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DCE97-328D-46CC-BA0B-455F8AADC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1" y="0"/>
            <a:ext cx="320675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4686300"/>
            <a:ext cx="22098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68E59-5169-473C-BC44-871042C055E9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4686300"/>
            <a:ext cx="5573713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8"/>
            <a:ext cx="40005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E417-9F80-456A-B078-C49155981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FC35-FA23-4672-BBB6-A8BDBB1E5001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16A95-A562-4D54-B056-D35423BEF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9EEC4-32DB-4982-A504-8D6DA8764AE2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DDCC6D-4F31-4850-A072-FB0829411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F33F1B6-0935-4EFB-854C-B8A451ED782E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2CA3C05-AE10-46F6-9A7B-BC45FC3FD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0ABBF0D-C838-4387-8866-6A5CBD86E7D8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A55D5A-9BD3-4E16-8245-F23DA02AE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9CBC-9D7C-44D8-9EC7-61343646FA55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F6A5-4943-4DB4-8DDF-F2F30AF08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5DDE-A67D-4643-9705-64B96DEB5A7D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6DE21AA-6E91-41CF-8B30-9D4DF673B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36B51-3635-4A5B-8CE8-AA88A7E6002B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F801A-8219-4449-AEDA-6BAAE1FC8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3429000"/>
            <a:ext cx="9144000" cy="66556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9524" y="3498056"/>
            <a:ext cx="1463675" cy="53459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3490913"/>
            <a:ext cx="7599362" cy="53459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1" y="0"/>
            <a:ext cx="100013" cy="51506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E5CACA3-7C87-4D55-903B-7994B973597B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3500438"/>
            <a:ext cx="1447800" cy="497681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AB50A58-390B-4ABF-A5BB-59A736B00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4686300"/>
            <a:ext cx="4572000" cy="273844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171450"/>
            <a:ext cx="8153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200151"/>
            <a:ext cx="81534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4645920-AB52-4303-AF2F-1A30D79D3889}" type="datetimeFigureOut">
              <a:rPr lang="ru-RU"/>
              <a:pPr>
                <a:defRPr/>
              </a:pPr>
              <a:t>30.09.2022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4686300"/>
            <a:ext cx="5421313" cy="273844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926306"/>
            <a:ext cx="9144000" cy="23931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953692"/>
            <a:ext cx="533400" cy="18335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5162B47-9687-4384-80EE-4BAC6117A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35" r:id="rId2"/>
    <p:sldLayoutId id="2147484140" r:id="rId3"/>
    <p:sldLayoutId id="2147484141" r:id="rId4"/>
    <p:sldLayoutId id="2147484142" r:id="rId5"/>
    <p:sldLayoutId id="2147484136" r:id="rId6"/>
    <p:sldLayoutId id="2147484143" r:id="rId7"/>
    <p:sldLayoutId id="2147484137" r:id="rId8"/>
    <p:sldLayoutId id="2147484144" r:id="rId9"/>
    <p:sldLayoutId id="2147484138" r:id="rId10"/>
    <p:sldLayoutId id="21474841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hyperlink" Target="https://rating.chgk.info/tournament/8297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-education.ru/ru/article/view?id=1079" TargetMode="External"/><Relationship Id="rId2" Type="http://schemas.openxmlformats.org/officeDocument/2006/relationships/hyperlink" Target="https://fessl.ru/docs-downloads/bookpdf/2019/vestnik-2-83/48-50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Интеллектуальные игры для подростков: опыт организации</a:t>
            </a:r>
            <a:endParaRPr lang="ru-RU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перспективы школьного движения спортивных интеллектуальных игр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7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5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9276"/>
            <a:ext cx="8244408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1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18-10-26_17-42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0" y="0"/>
            <a:ext cx="8028384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18-11-27_12-04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723629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18-11-09_10-56-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9" y="0"/>
            <a:ext cx="810039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18-12-05_14-44-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7" y="0"/>
            <a:ext cx="792088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1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Финал чемпионата</a:t>
            </a:r>
            <a:endParaRPr lang="ru-RU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Заимка, 24</a:t>
            </a:r>
            <a:r>
              <a:rPr lang="ru-RU" dirty="0"/>
              <a:t>–</a:t>
            </a:r>
            <a:r>
              <a:rPr lang="ru-RU" b="1" dirty="0" smtClean="0"/>
              <a:t>25 декабря 2018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6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242"/>
            <a:ext cx="788436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3840"/>
            <a:ext cx="781236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7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5750"/>
            <a:ext cx="7740352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7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7650"/>
            <a:ext cx="7956376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7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b="1" dirty="0" smtClean="0"/>
              <a:t>Версии игры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109728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b="1" dirty="0" smtClean="0"/>
              <a:t>	ТВ-версия 			Спортивная версия</a:t>
            </a:r>
          </a:p>
          <a:p>
            <a:pPr marL="109728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/>
              <a:t>(зрители против знатоков)	</a:t>
            </a:r>
            <a:r>
              <a:rPr lang="ru-RU" sz="2000" dirty="0"/>
              <a:t>	</a:t>
            </a:r>
            <a:r>
              <a:rPr lang="ru-RU" sz="2000" dirty="0" smtClean="0"/>
              <a:t>(команды против команд)</a:t>
            </a:r>
            <a:endParaRPr lang="ru-RU" sz="2000" dirty="0"/>
          </a:p>
        </p:txBody>
      </p:sp>
      <p:pic>
        <p:nvPicPr>
          <p:cNvPr id="76804" name="Picture 2" descr="C:\Users\1\Desktop\Доклады\Презентация\Т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84722"/>
            <a:ext cx="263177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3" descr="C:\Users\1\Desktop\Доклады\Презентация\Спорт ЧГ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21643"/>
            <a:ext cx="2860304" cy="160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5750"/>
            <a:ext cx="7740352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9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5750"/>
            <a:ext cx="8028384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10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3365"/>
            <a:ext cx="7380312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9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2" y="285750"/>
            <a:ext cx="7596336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8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9502"/>
            <a:ext cx="7308304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65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5750"/>
            <a:ext cx="7884368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6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7841"/>
            <a:ext cx="745232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7494"/>
            <a:ext cx="745232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9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ОТКРЫТЫЙ </a:t>
            </a:r>
            <a:r>
              <a:rPr lang="ru-RU" b="1" dirty="0" err="1" smtClean="0"/>
              <a:t>КУБОк</a:t>
            </a:r>
            <a:r>
              <a:rPr lang="ru-RU" b="1" dirty="0" smtClean="0"/>
              <a:t> Дальнего востока по интеллектуальным играм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Региональный турнир, проводится с 2017 года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32637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705061_1827226244244977_8797427816439218176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3738"/>
            <a:ext cx="8028384" cy="4681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72993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b="1" dirty="0" smtClean="0"/>
              <a:t>Правила спортивного ЧГК</a:t>
            </a:r>
          </a:p>
        </p:txBody>
      </p:sp>
      <p:sp>
        <p:nvSpPr>
          <p:cNvPr id="77827" name="Объект 2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/>
          <a:lstStyle/>
          <a:p>
            <a:pPr eaLnBrk="1" hangingPunct="1"/>
            <a:r>
              <a:rPr lang="en-US" dirty="0" smtClean="0"/>
              <a:t>1</a:t>
            </a:r>
            <a:r>
              <a:rPr lang="ru-RU" dirty="0" smtClean="0"/>
              <a:t>. Команда – </a:t>
            </a:r>
            <a:r>
              <a:rPr lang="ru-RU" b="1" dirty="0" smtClean="0"/>
              <a:t>6</a:t>
            </a:r>
            <a:r>
              <a:rPr lang="ru-RU" dirty="0" smtClean="0"/>
              <a:t> человек (+ запасные)</a:t>
            </a:r>
          </a:p>
          <a:p>
            <a:pPr eaLnBrk="1" hangingPunct="1"/>
            <a:r>
              <a:rPr lang="ru-RU" dirty="0" smtClean="0"/>
              <a:t>2. Обсуждение вопроса – </a:t>
            </a:r>
            <a:r>
              <a:rPr lang="ru-RU" b="1" dirty="0" smtClean="0"/>
              <a:t>1</a:t>
            </a:r>
            <a:r>
              <a:rPr lang="ru-RU" dirty="0" smtClean="0"/>
              <a:t> минута (+ </a:t>
            </a:r>
            <a:r>
              <a:rPr lang="en-US" dirty="0" smtClean="0"/>
              <a:t>10 </a:t>
            </a:r>
            <a:r>
              <a:rPr lang="ru-RU" dirty="0" smtClean="0"/>
              <a:t>секунд на запись и сдачу ответа)</a:t>
            </a:r>
          </a:p>
          <a:p>
            <a:pPr eaLnBrk="1" hangingPunct="1"/>
            <a:r>
              <a:rPr lang="ru-RU" dirty="0" smtClean="0"/>
              <a:t>3. Ответы сдаются в </a:t>
            </a:r>
            <a:r>
              <a:rPr lang="ru-RU" b="1" dirty="0" smtClean="0"/>
              <a:t>письменном виде</a:t>
            </a:r>
          </a:p>
          <a:p>
            <a:pPr eaLnBrk="1" hangingPunct="1"/>
            <a:r>
              <a:rPr lang="ru-RU" dirty="0" smtClean="0"/>
              <a:t>4. Критерий победы – </a:t>
            </a:r>
            <a:r>
              <a:rPr lang="ru-RU" b="1" dirty="0" smtClean="0"/>
              <a:t>число</a:t>
            </a:r>
            <a:r>
              <a:rPr lang="ru-RU" dirty="0" smtClean="0"/>
              <a:t> верных ответов</a:t>
            </a:r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652591_1826414240992844_3131974539760631808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6176"/>
            <a:ext cx="7812360" cy="4574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11625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53774677957233646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6" y="-17909"/>
            <a:ext cx="738031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78786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5377467795723364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7" y="0"/>
            <a:ext cx="358499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20881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8340"/>
            <a:ext cx="7272808" cy="508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2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623"/>
            <a:ext cx="7884368" cy="508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32767"/>
            <a:ext cx="788436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3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5243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30629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6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5243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4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ист\Downloads\Telegram Desktop\photo_2022-09-30_09-28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8" y="0"/>
            <a:ext cx="78485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КУБОК ХАБАРОВСКОГО КРАЯ 2018</a:t>
            </a:r>
            <a:endParaRPr lang="ru-RU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10045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сентябрь </a:t>
            </a:r>
            <a:r>
              <a:rPr lang="ru-RU" sz="2800" dirty="0"/>
              <a:t>– декабрь 2018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6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ист\Downloads\Telegram Desktop\photo_2022-09-30_09-30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258"/>
            <a:ext cx="4248472" cy="51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7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b="1" dirty="0" smtClean="0"/>
              <a:t>Требования к вопросам ЧГК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>
            <a:normAutofit fontScale="700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Вопрос не должен быть направлен не на «чистое знание», а на </a:t>
            </a:r>
            <a:r>
              <a:rPr lang="ru-RU" b="1" dirty="0" smtClean="0"/>
              <a:t>поиск и догадку.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Вопрос должен быть </a:t>
            </a:r>
            <a:r>
              <a:rPr lang="ru-RU" b="1" dirty="0" smtClean="0"/>
              <a:t>логичным.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Вопросы, требующие знания </a:t>
            </a:r>
            <a:r>
              <a:rPr lang="ru-RU" b="1" dirty="0" smtClean="0"/>
              <a:t>малоизвестных фактов,</a:t>
            </a:r>
            <a:r>
              <a:rPr lang="ru-RU" dirty="0" smtClean="0"/>
              <a:t> воспринимаются </a:t>
            </a:r>
            <a:r>
              <a:rPr lang="ru-RU" b="1" dirty="0" smtClean="0"/>
              <a:t>плохо.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В вопросах можно использовать </a:t>
            </a:r>
            <a:r>
              <a:rPr lang="ru-RU" b="1" dirty="0" smtClean="0"/>
              <a:t>пропуски и замены </a:t>
            </a:r>
            <a:r>
              <a:rPr lang="ru-RU" dirty="0" smtClean="0"/>
              <a:t>слов.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Можно использовать </a:t>
            </a:r>
            <a:r>
              <a:rPr lang="ru-RU" b="1" dirty="0" smtClean="0"/>
              <a:t>раздаточный материал </a:t>
            </a:r>
            <a:r>
              <a:rPr lang="ru-RU" dirty="0" smtClean="0"/>
              <a:t>(картинки, тексты, предметы и т. д.).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Не желательны вопросы с </a:t>
            </a:r>
            <a:r>
              <a:rPr lang="ru-RU" b="1" dirty="0" smtClean="0"/>
              <a:t>«дуальными» </a:t>
            </a:r>
            <a:r>
              <a:rPr lang="ru-RU" dirty="0" smtClean="0"/>
              <a:t>ответами.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Кроме основного пакета вопросов, нужны </a:t>
            </a:r>
            <a:r>
              <a:rPr lang="ru-RU" b="1" dirty="0" smtClean="0"/>
              <a:t>дополнительные вопросы </a:t>
            </a:r>
            <a:r>
              <a:rPr lang="ru-RU" dirty="0" smtClean="0"/>
              <a:t>на случай «перестрелки».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6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Интернет-ресурсы спортивного ЧГК</a:t>
            </a:r>
            <a:endParaRPr lang="ru-RU" b="1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Открытая база вопросов МАИИ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	</a:t>
            </a:r>
            <a:r>
              <a:rPr lang="en-US" b="1" dirty="0" smtClean="0"/>
              <a:t> db.chgk.info</a:t>
            </a:r>
            <a:endParaRPr lang="ru-RU" b="1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Сайт рейтинга МАИИ, информация о </a:t>
            </a:r>
            <a:r>
              <a:rPr lang="ru-RU" dirty="0"/>
              <a:t>т</a:t>
            </a:r>
            <a:r>
              <a:rPr lang="ru-RU" dirty="0" smtClean="0"/>
              <a:t>урнирах: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	</a:t>
            </a:r>
            <a:r>
              <a:rPr lang="en-US" dirty="0" smtClean="0"/>
              <a:t> </a:t>
            </a:r>
            <a:r>
              <a:rPr lang="en-US" b="1" dirty="0" smtClean="0"/>
              <a:t>rating.chgk.info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9920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b="1" smtClean="0"/>
              <a:t>Оборудование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>
            <a:normAutofit fontScale="77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Столы и стулья для команд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Стол ведущего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Бумага для записи вопросов, ручки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Распечатки регистрационных списков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Распечатки бланков ответов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Распечатки бланков самоконтроля</a:t>
            </a:r>
            <a:endParaRPr lang="en-US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Распечатка вопросов для</a:t>
            </a:r>
            <a:r>
              <a:rPr lang="en-US" dirty="0" smtClean="0"/>
              <a:t> </a:t>
            </a:r>
            <a:r>
              <a:rPr lang="ru-RU" dirty="0" smtClean="0"/>
              <a:t>ведущего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Раздаточный материал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Микрофон и аудиосистема (по выбору)</a:t>
            </a:r>
          </a:p>
        </p:txBody>
      </p:sp>
    </p:spTree>
    <p:extLst>
      <p:ext uri="{BB962C8B-B14F-4D97-AF65-F5344CB8AC3E}">
        <p14:creationId xmlns:p14="http://schemas.microsoft.com/office/powerpoint/2010/main" val="41135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b="1" dirty="0" smtClean="0"/>
              <a:t>Требования к ведущим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>
            <a:normAutofit fontScale="850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b="1" dirty="0" smtClean="0"/>
              <a:t>Ведущий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распечатка регламента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/>
              <a:t>р</a:t>
            </a:r>
            <a:r>
              <a:rPr lang="ru-RU" dirty="0" smtClean="0"/>
              <a:t>аспечатка текста вопросов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/>
              <a:t>в</a:t>
            </a:r>
            <a:r>
              <a:rPr lang="ru-RU" dirty="0" smtClean="0"/>
              <a:t>едомость с ответами и спорными вопросами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секундомер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b="1" smtClean="0"/>
              <a:t>Секунданты </a:t>
            </a:r>
            <a:r>
              <a:rPr lang="ru-RU" b="1" dirty="0" smtClean="0"/>
              <a:t>для сбора ответов, раздачи материалов («ласточки»)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ru-RU" dirty="0" smtClean="0"/>
              <a:t>распределить столы между ассистентами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ru-RU" dirty="0" smtClean="0"/>
              <a:t>подготовить удобные проходы</a:t>
            </a:r>
          </a:p>
        </p:txBody>
      </p:sp>
    </p:spTree>
    <p:extLst>
      <p:ext uri="{BB962C8B-B14F-4D97-AF65-F5344CB8AC3E}">
        <p14:creationId xmlns:p14="http://schemas.microsoft.com/office/powerpoint/2010/main" val="3971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/>
              <a:t>Из того факта, что у рояля — две педали, герой современного стихотворения делает вывод, что в рояле установлена ОНА. Назовите прилагательное, которое входит в ЕЕ полное название.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123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Автоматическая.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5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3200" dirty="0" smtClean="0"/>
              <a:t>В одной из передач «Своей игры» Илья </a:t>
            </a:r>
            <a:r>
              <a:rPr lang="ru-RU" sz="3200" dirty="0" err="1" smtClean="0"/>
              <a:t>Тальянский</a:t>
            </a:r>
            <a:r>
              <a:rPr lang="ru-RU" sz="3200" dirty="0" smtClean="0"/>
              <a:t>, желая, по его собственным словам, польстить гостье, предположил, что она родилась в Санкт-Петербурге, а не... Где?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8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 Ленинграде.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5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600" dirty="0" smtClean="0"/>
              <a:t>Автор вопроса уверен, что мать Петра Петровича Шмидта любила ТАНЦЕВАТЬ. Какое слово мы заменили словом «ТАНЦЕВАТЬ»?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927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b="1" dirty="0" smtClean="0"/>
              <a:t>Организация чемпионата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Информирование органов культуры, образования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Поиск организаторов на местах</a:t>
            </a:r>
            <a:endParaRPr lang="ru-RU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Формирование команд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Выездные консультации ведущих, тренировки команд (сентябрь – октябрь)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Отборочные игры (ноябрь)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Финал (24–25 декабря)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93275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Петь.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sz="3200" dirty="0" smtClean="0"/>
              <a:t>	Этот народ широко распространён в Сибири и на Дальнем Востоке. Буряты называют их «</a:t>
            </a:r>
            <a:r>
              <a:rPr lang="ru-RU" sz="3200" dirty="0" err="1" smtClean="0"/>
              <a:t>ород</a:t>
            </a:r>
            <a:r>
              <a:rPr lang="ru-RU" sz="3200" dirty="0" smtClean="0"/>
              <a:t>», якуты – «</a:t>
            </a:r>
            <a:r>
              <a:rPr lang="ru-RU" sz="3200" dirty="0" err="1" smtClean="0"/>
              <a:t>нуучча</a:t>
            </a:r>
            <a:r>
              <a:rPr lang="ru-RU" sz="3200" dirty="0" smtClean="0"/>
              <a:t>», ханты – «</a:t>
            </a:r>
            <a:r>
              <a:rPr lang="ru-RU" sz="3200" dirty="0" err="1" smtClean="0"/>
              <a:t>руть</a:t>
            </a:r>
            <a:r>
              <a:rPr lang="ru-RU" sz="3200" dirty="0" smtClean="0"/>
              <a:t>», маньчжуры – «</a:t>
            </a:r>
            <a:r>
              <a:rPr lang="ru-RU" sz="3200" dirty="0" err="1" smtClean="0"/>
              <a:t>лоча</a:t>
            </a:r>
            <a:r>
              <a:rPr lang="ru-RU" sz="3200" dirty="0" smtClean="0"/>
              <a:t>», удэгейцы – «луча», кеты – «</a:t>
            </a:r>
            <a:r>
              <a:rPr lang="ru-RU" sz="3200" dirty="0" err="1" smtClean="0"/>
              <a:t>сирэ</a:t>
            </a:r>
            <a:r>
              <a:rPr lang="ru-RU" sz="3200" dirty="0" smtClean="0"/>
              <a:t>». А как этот народ называют русские?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1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Kopytin.NMR2\Рабочий стол\Турнир по ЧГК\ЧГК по краеведению 2016\Иллюстрации\image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642924"/>
            <a:ext cx="7230132" cy="3746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7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dirty="0" smtClean="0"/>
              <a:t>Вопрос 5</a:t>
            </a:r>
          </a:p>
        </p:txBody>
      </p:sp>
      <p:sp>
        <p:nvSpPr>
          <p:cNvPr id="86019" name="Объект 2"/>
          <p:cNvSpPr>
            <a:spLocks noGrp="1"/>
          </p:cNvSpPr>
          <p:nvPr>
            <p:ph idx="1"/>
          </p:nvPr>
        </p:nvSpPr>
        <p:spPr>
          <a:xfrm>
            <a:off x="3779912" y="1203598"/>
            <a:ext cx="4896544" cy="363378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На экране вы видите знак авторского права – копирайта. Произведения, защищённые таким знаком, нельзя распространять и изменять без разрешения правообладателя. На бланке ответа нарисуйте, как выглядит знак движения «</a:t>
            </a:r>
            <a:r>
              <a:rPr lang="ru-RU" sz="2200" dirty="0" err="1" smtClean="0"/>
              <a:t>копилефт</a:t>
            </a:r>
            <a:r>
              <a:rPr lang="ru-RU" sz="2200" dirty="0" smtClean="0"/>
              <a:t>», выступающего за свободную переработку и распространение произведений. 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86020" name="Picture 2" descr="C:\Users\1\Desktop\Правовая игра\Иллюстрации\Screen-shot-2012-01-21-at-7.00.28-PM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513" y="1491630"/>
            <a:ext cx="2968576" cy="257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9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dirty="0" smtClean="0"/>
              <a:t>Ответ</a:t>
            </a:r>
          </a:p>
        </p:txBody>
      </p:sp>
      <p:sp>
        <p:nvSpPr>
          <p:cNvPr id="87043" name="Объект 2"/>
          <p:cNvSpPr>
            <a:spLocks noGrp="1"/>
          </p:cNvSpPr>
          <p:nvPr>
            <p:ph idx="1"/>
          </p:nvPr>
        </p:nvSpPr>
        <p:spPr>
          <a:xfrm>
            <a:off x="612775" y="1178719"/>
            <a:ext cx="8153400" cy="3393281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7044" name="Picture 2" descr="C:\Users\1\Desktop\Правовая игра\Иллюстрации\220px-Copylef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699542"/>
            <a:ext cx="4122737" cy="385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45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145" y="20799"/>
            <a:ext cx="9159367" cy="692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latin typeface="+mj-lt"/>
              </a:rPr>
              <a:t>IV Школьная лига Европы </a:t>
            </a:r>
            <a:endParaRPr lang="ru-RU" sz="4000" b="1" dirty="0" smtClean="0">
              <a:latin typeface="+mj-lt"/>
            </a:endParaRPr>
          </a:p>
          <a:p>
            <a:pPr algn="ctr"/>
            <a:r>
              <a:rPr lang="ru-RU" sz="4000" b="1" dirty="0" smtClean="0">
                <a:latin typeface="+mj-lt"/>
              </a:rPr>
              <a:t>по «Что</a:t>
            </a:r>
            <a:r>
              <a:rPr lang="ru-RU" sz="4000" b="1" dirty="0">
                <a:latin typeface="+mj-lt"/>
              </a:rPr>
              <a:t>? Где? Когда</a:t>
            </a:r>
            <a:r>
              <a:rPr lang="ru-RU" sz="4000" b="1" dirty="0" smtClean="0">
                <a:latin typeface="+mj-lt"/>
              </a:rPr>
              <a:t>?»</a:t>
            </a:r>
          </a:p>
          <a:p>
            <a:pPr algn="ctr"/>
            <a:r>
              <a:rPr lang="en-US" sz="4000" b="1" dirty="0">
                <a:latin typeface="+mj-lt"/>
                <a:hlinkClick r:id="rId2"/>
              </a:rPr>
              <a:t>https://</a:t>
            </a:r>
            <a:r>
              <a:rPr lang="en-US" sz="4000" b="1" dirty="0" smtClean="0">
                <a:latin typeface="+mj-lt"/>
                <a:hlinkClick r:id="rId2"/>
              </a:rPr>
              <a:t>rating.chgk.info/tournament/8297</a:t>
            </a:r>
            <a:r>
              <a:rPr lang="ru-RU" sz="4000" b="1" dirty="0" smtClean="0">
                <a:latin typeface="+mj-lt"/>
              </a:rPr>
              <a:t> </a:t>
            </a:r>
          </a:p>
          <a:p>
            <a:endParaRPr lang="ru-RU" b="1" dirty="0">
              <a:latin typeface="+mn-lt"/>
            </a:endParaRPr>
          </a:p>
          <a:p>
            <a:pPr marL="542925"/>
            <a:r>
              <a:rPr lang="ru-RU" sz="2800" dirty="0" smtClean="0">
                <a:latin typeface="+mn-lt"/>
              </a:rPr>
              <a:t>I </a:t>
            </a:r>
            <a:r>
              <a:rPr lang="ru-RU" sz="2800" dirty="0">
                <a:latin typeface="+mn-lt"/>
              </a:rPr>
              <a:t>тур </a:t>
            </a:r>
            <a:r>
              <a:rPr lang="ru-RU" sz="2800" i="1" dirty="0">
                <a:latin typeface="+mn-lt"/>
              </a:rPr>
              <a:t>—</a:t>
            </a:r>
            <a:r>
              <a:rPr lang="ru-RU" sz="2800" dirty="0"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30 сентября — 9 октября </a:t>
            </a:r>
            <a:r>
              <a:rPr lang="ru-RU" sz="2800" dirty="0" smtClean="0">
                <a:latin typeface="+mn-lt"/>
              </a:rPr>
              <a:t>2022 г.;</a:t>
            </a:r>
            <a:endParaRPr lang="ru-RU" sz="2800" dirty="0">
              <a:latin typeface="+mn-lt"/>
            </a:endParaRPr>
          </a:p>
          <a:p>
            <a:pPr marL="542925"/>
            <a:r>
              <a:rPr lang="ru-RU" sz="2800" dirty="0" smtClean="0">
                <a:latin typeface="+mn-lt"/>
              </a:rPr>
              <a:t>II </a:t>
            </a:r>
            <a:r>
              <a:rPr lang="ru-RU" sz="2800" dirty="0">
                <a:latin typeface="+mn-lt"/>
              </a:rPr>
              <a:t>тур </a:t>
            </a:r>
            <a:r>
              <a:rPr lang="ru-RU" sz="2800" i="1" dirty="0">
                <a:latin typeface="+mn-lt"/>
              </a:rPr>
              <a:t>—</a:t>
            </a:r>
            <a:r>
              <a:rPr lang="ru-RU" sz="2800" dirty="0"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4 — 13 ноября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2022 </a:t>
            </a:r>
            <a:r>
              <a:rPr lang="ru-RU" sz="2800" dirty="0" smtClean="0"/>
              <a:t>г</a:t>
            </a:r>
            <a:r>
              <a:rPr lang="ru-RU" sz="2800" dirty="0"/>
              <a:t>.</a:t>
            </a:r>
            <a:r>
              <a:rPr lang="ru-RU" sz="2800" dirty="0" smtClean="0">
                <a:latin typeface="+mn-lt"/>
              </a:rPr>
              <a:t>;</a:t>
            </a:r>
          </a:p>
          <a:p>
            <a:pPr marL="542925"/>
            <a:r>
              <a:rPr lang="ru-RU" sz="2800" dirty="0" smtClean="0">
                <a:latin typeface="+mn-lt"/>
              </a:rPr>
              <a:t>III тур </a:t>
            </a:r>
            <a:r>
              <a:rPr lang="ru-RU" sz="2800" i="1" dirty="0" smtClean="0">
                <a:latin typeface="+mn-lt"/>
              </a:rPr>
              <a:t>—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b="1" dirty="0" smtClean="0">
                <a:latin typeface="+mn-lt"/>
              </a:rPr>
              <a:t>2—11 декабря </a:t>
            </a:r>
            <a:r>
              <a:rPr lang="ru-RU" sz="2800" dirty="0" smtClean="0">
                <a:latin typeface="+mn-lt"/>
              </a:rPr>
              <a:t>2022</a:t>
            </a:r>
            <a:r>
              <a:rPr lang="ru-RU" sz="2800" dirty="0"/>
              <a:t> г.</a:t>
            </a:r>
            <a:r>
              <a:rPr lang="ru-RU" sz="2800" dirty="0" smtClean="0">
                <a:latin typeface="+mn-lt"/>
              </a:rPr>
              <a:t>;</a:t>
            </a:r>
          </a:p>
          <a:p>
            <a:pPr marL="542925"/>
            <a:r>
              <a:rPr lang="ru-RU" sz="2800" dirty="0" smtClean="0">
                <a:latin typeface="+mn-lt"/>
              </a:rPr>
              <a:t>IV </a:t>
            </a:r>
            <a:r>
              <a:rPr lang="ru-RU" sz="2800" dirty="0">
                <a:latin typeface="+mn-lt"/>
              </a:rPr>
              <a:t>тур </a:t>
            </a:r>
            <a:r>
              <a:rPr lang="ru-RU" sz="2800" i="1" dirty="0">
                <a:latin typeface="+mn-lt"/>
              </a:rPr>
              <a:t>—</a:t>
            </a:r>
            <a:r>
              <a:rPr lang="ru-RU" sz="2800" dirty="0"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20—29 января </a:t>
            </a:r>
            <a:r>
              <a:rPr lang="ru-RU" sz="2800" dirty="0" smtClean="0">
                <a:latin typeface="+mn-lt"/>
              </a:rPr>
              <a:t>2023</a:t>
            </a:r>
            <a:r>
              <a:rPr lang="ru-RU" sz="2800" dirty="0"/>
              <a:t> г.</a:t>
            </a:r>
            <a:r>
              <a:rPr lang="ru-RU" sz="2800" dirty="0" smtClean="0">
                <a:latin typeface="+mn-lt"/>
              </a:rPr>
              <a:t>;</a:t>
            </a:r>
            <a:endParaRPr lang="ru-RU" sz="2800" dirty="0">
              <a:latin typeface="+mn-lt"/>
            </a:endParaRPr>
          </a:p>
          <a:p>
            <a:pPr marL="542925"/>
            <a:r>
              <a:rPr lang="ru-RU" sz="2800" dirty="0" smtClean="0">
                <a:latin typeface="+mn-lt"/>
              </a:rPr>
              <a:t>V </a:t>
            </a:r>
            <a:r>
              <a:rPr lang="ru-RU" sz="2800" dirty="0">
                <a:latin typeface="+mn-lt"/>
              </a:rPr>
              <a:t>тур </a:t>
            </a:r>
            <a:r>
              <a:rPr lang="ru-RU" sz="2800" i="1" dirty="0">
                <a:latin typeface="+mn-lt"/>
              </a:rPr>
              <a:t>—</a:t>
            </a:r>
            <a:r>
              <a:rPr lang="ru-RU" sz="2800" dirty="0"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10—19 февраля </a:t>
            </a:r>
            <a:r>
              <a:rPr lang="ru-RU" sz="2800" dirty="0" smtClean="0">
                <a:latin typeface="+mn-lt"/>
              </a:rPr>
              <a:t>2023</a:t>
            </a:r>
            <a:r>
              <a:rPr lang="ru-RU" sz="2800" dirty="0"/>
              <a:t> г.</a:t>
            </a:r>
            <a:r>
              <a:rPr lang="ru-RU" sz="2800" dirty="0" smtClean="0">
                <a:latin typeface="+mn-lt"/>
              </a:rPr>
              <a:t>;</a:t>
            </a:r>
            <a:endParaRPr lang="ru-RU" sz="2800" dirty="0">
              <a:latin typeface="+mn-lt"/>
            </a:endParaRPr>
          </a:p>
          <a:p>
            <a:pPr marL="542925"/>
            <a:r>
              <a:rPr lang="ru-RU" sz="2800" dirty="0" smtClean="0">
                <a:latin typeface="+mn-lt"/>
              </a:rPr>
              <a:t>VI </a:t>
            </a:r>
            <a:r>
              <a:rPr lang="ru-RU" sz="2800" dirty="0">
                <a:latin typeface="+mn-lt"/>
              </a:rPr>
              <a:t>тур </a:t>
            </a:r>
            <a:r>
              <a:rPr lang="ru-RU" sz="2800" i="1" dirty="0">
                <a:latin typeface="+mn-lt"/>
              </a:rPr>
              <a:t>—</a:t>
            </a:r>
            <a:r>
              <a:rPr lang="ru-RU" sz="2800" dirty="0"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10—19 марта </a:t>
            </a:r>
            <a:r>
              <a:rPr lang="ru-RU" sz="2800" dirty="0" smtClean="0">
                <a:latin typeface="+mn-lt"/>
              </a:rPr>
              <a:t>2023</a:t>
            </a:r>
            <a:r>
              <a:rPr lang="ru-RU" sz="2800" dirty="0"/>
              <a:t> г</a:t>
            </a:r>
            <a:r>
              <a:rPr lang="ru-RU" sz="2800" dirty="0" smtClean="0"/>
              <a:t>.</a:t>
            </a:r>
            <a:endParaRPr lang="ru-RU" sz="2800" dirty="0">
              <a:latin typeface="+mn-lt"/>
            </a:endParaRPr>
          </a:p>
          <a:p>
            <a:pPr marL="542925"/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>Каждый </a:t>
            </a:r>
            <a:r>
              <a:rPr lang="ru-RU" sz="2800" dirty="0">
                <a:latin typeface="+mn-lt"/>
              </a:rPr>
              <a:t>тур </a:t>
            </a:r>
            <a:r>
              <a:rPr lang="ru-RU" sz="2800" dirty="0" smtClean="0">
                <a:latin typeface="+mn-lt"/>
              </a:rPr>
              <a:t>состоит </a:t>
            </a:r>
            <a:r>
              <a:rPr lang="ru-RU" sz="2800" dirty="0">
                <a:latin typeface="+mn-lt"/>
              </a:rPr>
              <a:t>из 36 вопросов </a:t>
            </a:r>
            <a:endParaRPr lang="ru-RU" sz="2800" dirty="0" smtClean="0">
              <a:latin typeface="+mn-lt"/>
            </a:endParaRPr>
          </a:p>
          <a:p>
            <a:pPr marL="542925"/>
            <a:r>
              <a:rPr lang="ru-RU" sz="2800" dirty="0" smtClean="0">
                <a:latin typeface="+mn-lt"/>
              </a:rPr>
              <a:t>(</a:t>
            </a:r>
            <a:r>
              <a:rPr lang="ru-RU" sz="2800" dirty="0">
                <a:latin typeface="+mn-lt"/>
              </a:rPr>
              <a:t>три блока по 12 вопросов). </a:t>
            </a:r>
          </a:p>
          <a:p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b="1" dirty="0">
              <a:latin typeface="+mn-lt"/>
            </a:endParaRPr>
          </a:p>
          <a:p>
            <a:endParaRPr lang="ru-RU" dirty="0"/>
          </a:p>
        </p:txBody>
      </p:sp>
      <p:pic>
        <p:nvPicPr>
          <p:cNvPr id="4098" name="Picture 2" descr="C:\Users\Методист\Desktop\Копытин\Ш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93708"/>
            <a:ext cx="2114550" cy="20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Заголовок 1"/>
          <p:cNvSpPr>
            <a:spLocks noGrp="1"/>
          </p:cNvSpPr>
          <p:nvPr>
            <p:ph type="title"/>
          </p:nvPr>
        </p:nvSpPr>
        <p:spPr>
          <a:xfrm>
            <a:off x="612775" y="171450"/>
            <a:ext cx="8153400" cy="742950"/>
          </a:xfrm>
        </p:spPr>
        <p:txBody>
          <a:bodyPr/>
          <a:lstStyle/>
          <a:p>
            <a:pPr eaLnBrk="1" hangingPunct="1"/>
            <a:r>
              <a:rPr lang="ru-RU" b="1" dirty="0" smtClean="0"/>
              <a:t>Подробнее по теме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775" y="1200150"/>
            <a:ext cx="8153400" cy="3371850"/>
          </a:xfrm>
        </p:spPr>
        <p:txBody>
          <a:bodyPr>
            <a:normAutofit fontScale="62500" lnSpcReduction="20000"/>
          </a:bodyPr>
          <a:lstStyle/>
          <a:p>
            <a:pPr marL="320040" lvl="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err="1" smtClean="0"/>
              <a:t>Щепетов</a:t>
            </a:r>
            <a:r>
              <a:rPr lang="ru-RU" dirty="0" smtClean="0"/>
              <a:t>, И. С. Слово – победителям! Главное – не стоять на месте // Современная библиотека. – 2018. – № 10 (90). – С. 8–11.</a:t>
            </a:r>
          </a:p>
          <a:p>
            <a:pPr marL="0" lvl="0" indent="0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320040" lvl="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Копытин, С. </a:t>
            </a:r>
            <a:r>
              <a:rPr lang="ru-RU" dirty="0"/>
              <a:t>М. </a:t>
            </a:r>
            <a:r>
              <a:rPr lang="ru-RU" dirty="0" smtClean="0"/>
              <a:t>Опыт проведения краевого чемпионата по «Что? Где? Когда?»: перспективы школьного движения спортивных интеллектуальных игр // Вестник ДВГНБ. – № 2 (83). – С. 48</a:t>
            </a:r>
            <a:r>
              <a:rPr lang="ru-RU" dirty="0"/>
              <a:t> </a:t>
            </a:r>
            <a:r>
              <a:rPr lang="ru-RU" dirty="0" smtClean="0"/>
              <a:t>–50. </a:t>
            </a:r>
            <a:r>
              <a:rPr lang="en-US" dirty="0" smtClean="0"/>
              <a:t>URL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fessl.ru/docs-downloads/bookpdf/2019/vestnik-2-83/48-50.pdf</a:t>
            </a:r>
            <a:r>
              <a:rPr lang="en-US" dirty="0" smtClean="0"/>
              <a:t> </a:t>
            </a:r>
            <a:r>
              <a:rPr lang="ru-RU" dirty="0" smtClean="0"/>
              <a:t>  </a:t>
            </a:r>
          </a:p>
          <a:p>
            <a:pPr marL="0" lvl="0" indent="0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320040" lvl="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err="1" smtClean="0"/>
              <a:t>Мандель</a:t>
            </a:r>
            <a:r>
              <a:rPr lang="ru-RU" dirty="0"/>
              <a:t>, Б. Р. Интеллектуальная игра: социокультурный феномен в движении </a:t>
            </a:r>
            <a:r>
              <a:rPr lang="ru-RU" dirty="0" smtClean="0"/>
              <a:t>// </a:t>
            </a:r>
            <a:r>
              <a:rPr lang="ru-RU" dirty="0"/>
              <a:t>Современные проблемы науки и образования. – 2009. – № 2. – С. 62–68</a:t>
            </a:r>
            <a:r>
              <a:rPr lang="ru-RU" dirty="0" smtClean="0"/>
              <a:t>.</a:t>
            </a:r>
            <a:r>
              <a:rPr lang="en-US" dirty="0" smtClean="0"/>
              <a:t> URL: </a:t>
            </a:r>
            <a:r>
              <a:rPr lang="ru-RU" dirty="0" smtClean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science-education.ru/ru/article/view?id=1079</a:t>
            </a:r>
            <a:r>
              <a:rPr lang="en-US" dirty="0" smtClean="0"/>
              <a:t> </a:t>
            </a:r>
            <a:endParaRPr lang="ru-RU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53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31159C-39BB-4761-BFF1-3746C9AF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Наш </a:t>
            </a:r>
            <a:r>
              <a:rPr lang="en-US" b="1" dirty="0"/>
              <a:t>YouTube-</a:t>
            </a:r>
            <a:r>
              <a:rPr lang="ru-RU" b="1" dirty="0"/>
              <a:t>канал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5E62FA-D6E8-47D3-962E-6CB06B5D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1057013"/>
            <a:ext cx="8232923" cy="3376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https://www.youtube.com/c/Kdb27Rulib/</a:t>
            </a:r>
            <a:endParaRPr lang="ru-RU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6ED3516-64B1-46B5-AFAC-79F18F529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24" y="1779662"/>
            <a:ext cx="3024335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31159C-39BB-4761-BFF1-3746C9AF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Наши контакты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3F595B8-FB1E-4AE5-BB7E-85701DF84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09" y="2498960"/>
            <a:ext cx="820819" cy="667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4A28CDB-73EB-4B2A-9EC4-9DCD2CB015EA}"/>
              </a:ext>
            </a:extLst>
          </p:cNvPr>
          <p:cNvSpPr txBox="1"/>
          <p:nvPr/>
        </p:nvSpPr>
        <p:spPr>
          <a:xfrm>
            <a:off x="1906588" y="254282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child_lib27</a:t>
            </a:r>
            <a:endParaRPr lang="ru-RU" sz="4800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EE41BA5-FBFA-4DBE-B12E-1A0E9AF40E5A}"/>
              </a:ext>
            </a:extLst>
          </p:cNvPr>
          <p:cNvSpPr txBox="1"/>
          <p:nvPr/>
        </p:nvSpPr>
        <p:spPr>
          <a:xfrm>
            <a:off x="924211" y="154563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Сайт: </a:t>
            </a:r>
            <a:r>
              <a:rPr lang="en-US" sz="4800" b="1" dirty="0" smtClean="0"/>
              <a:t>kdb27.ru</a:t>
            </a:r>
            <a:endParaRPr lang="ru-RU" sz="48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E11D234-8A14-45F2-B378-459FC607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59421"/>
            <a:ext cx="2834526" cy="287060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2069232" y="4659982"/>
            <a:ext cx="8153400" cy="33718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8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ист\Desktop\ЧГК\Кубок Хабаровского края\Брендбук\Эмблема v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34247"/>
            <a:ext cx="2658887" cy="22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789552"/>
            <a:ext cx="8153400" cy="12484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ru-RU" sz="3600" b="1" dirty="0"/>
              <a:t>Страница чемпионата во «</a:t>
            </a:r>
            <a:r>
              <a:rPr lang="ru-RU" sz="3600" b="1" dirty="0" err="1"/>
              <a:t>Вконтакте</a:t>
            </a:r>
            <a:r>
              <a:rPr lang="ru-RU" sz="3600" b="1" dirty="0"/>
              <a:t>» 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339752" y="1491630"/>
            <a:ext cx="6804248" cy="308037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3500" b="1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b="1" dirty="0" smtClean="0"/>
              <a:t>vk.com/event171003089</a:t>
            </a:r>
            <a:endParaRPr lang="ru-RU" sz="4800" b="1" dirty="0"/>
          </a:p>
        </p:txBody>
      </p:sp>
      <p:pic>
        <p:nvPicPr>
          <p:cNvPr id="3075" name="Picture 3" descr="C:\Users\Методист\Desktop\Копытин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9782"/>
            <a:ext cx="188595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-09-24 15.27.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8992"/>
            <a:ext cx="8388424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8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7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8131"/>
            <a:ext cx="8172400" cy="4567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0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6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3369"/>
            <a:ext cx="8532440" cy="457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8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2117</TotalTime>
  <Words>607</Words>
  <Application>Microsoft Office PowerPoint</Application>
  <PresentationFormat>Экран (16:9)</PresentationFormat>
  <Paragraphs>106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Обычная</vt:lpstr>
      <vt:lpstr>Интеллектуальные игры для подростков: опыт организации</vt:lpstr>
      <vt:lpstr>Версии игры </vt:lpstr>
      <vt:lpstr>Правила спортивного ЧГК</vt:lpstr>
      <vt:lpstr>КУБОК ХАБАРОВСКОГО КРАЯ 2018</vt:lpstr>
      <vt:lpstr>Организация чемпионата</vt:lpstr>
      <vt:lpstr>Страница чемпионата во «Вконтакте»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Финал чемпионата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ОТКРЫТЫЙ КУБОк Дальнего востока по интеллектуальным играм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вопросам ЧГК </vt:lpstr>
      <vt:lpstr>Интернет-ресурсы спортивного ЧГК</vt:lpstr>
      <vt:lpstr>Оборудование</vt:lpstr>
      <vt:lpstr>Требования к ведущим </vt:lpstr>
      <vt:lpstr>Вопрос 1</vt:lpstr>
      <vt:lpstr>Ответ</vt:lpstr>
      <vt:lpstr>Вопрос 2</vt:lpstr>
      <vt:lpstr>Ответ</vt:lpstr>
      <vt:lpstr>Вопрос 3</vt:lpstr>
      <vt:lpstr>Ответ</vt:lpstr>
      <vt:lpstr>Вопрос 4</vt:lpstr>
      <vt:lpstr>Презентация PowerPoint</vt:lpstr>
      <vt:lpstr>Вопрос 5</vt:lpstr>
      <vt:lpstr>Ответ</vt:lpstr>
      <vt:lpstr>Презентация PowerPoint</vt:lpstr>
      <vt:lpstr>Подробнее по теме</vt:lpstr>
      <vt:lpstr>Наш YouTube-канал </vt:lpstr>
      <vt:lpstr>Наши контакты</vt:lpstr>
    </vt:vector>
  </TitlesOfParts>
  <Company>ДВГНБ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Kopytin</dc:creator>
  <cp:lastModifiedBy>Пользователь Windows</cp:lastModifiedBy>
  <cp:revision>225</cp:revision>
  <dcterms:created xsi:type="dcterms:W3CDTF">2014-05-14T23:57:30Z</dcterms:created>
  <dcterms:modified xsi:type="dcterms:W3CDTF">2022-09-30T06:27:58Z</dcterms:modified>
</cp:coreProperties>
</file>